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6" r:id="rId4"/>
    <p:sldId id="327" r:id="rId5"/>
    <p:sldId id="328" r:id="rId6"/>
    <p:sldId id="329" r:id="rId7"/>
    <p:sldId id="266" r:id="rId8"/>
    <p:sldId id="261" r:id="rId9"/>
    <p:sldId id="260" r:id="rId10"/>
    <p:sldId id="263" r:id="rId11"/>
    <p:sldId id="262" r:id="rId12"/>
    <p:sldId id="265" r:id="rId13"/>
    <p:sldId id="264" r:id="rId14"/>
    <p:sldId id="268" r:id="rId15"/>
    <p:sldId id="269" r:id="rId16"/>
    <p:sldId id="271" r:id="rId17"/>
    <p:sldId id="272" r:id="rId18"/>
    <p:sldId id="267" r:id="rId19"/>
    <p:sldId id="273" r:id="rId20"/>
    <p:sldId id="274" r:id="rId21"/>
    <p:sldId id="275" r:id="rId22"/>
    <p:sldId id="276" r:id="rId23"/>
    <p:sldId id="280" r:id="rId24"/>
    <p:sldId id="277" r:id="rId25"/>
    <p:sldId id="278" r:id="rId26"/>
    <p:sldId id="319" r:id="rId27"/>
    <p:sldId id="320" r:id="rId28"/>
    <p:sldId id="279" r:id="rId29"/>
    <p:sldId id="281" r:id="rId30"/>
    <p:sldId id="282" r:id="rId31"/>
    <p:sldId id="283" r:id="rId32"/>
    <p:sldId id="290" r:id="rId33"/>
    <p:sldId id="284" r:id="rId34"/>
    <p:sldId id="293" r:id="rId35"/>
    <p:sldId id="294" r:id="rId36"/>
    <p:sldId id="295" r:id="rId37"/>
    <p:sldId id="297" r:id="rId38"/>
    <p:sldId id="291" r:id="rId39"/>
    <p:sldId id="285" r:id="rId40"/>
    <p:sldId id="298" r:id="rId41"/>
    <p:sldId id="300" r:id="rId42"/>
    <p:sldId id="301" r:id="rId43"/>
    <p:sldId id="302" r:id="rId44"/>
    <p:sldId id="303" r:id="rId45"/>
    <p:sldId id="324" r:id="rId46"/>
    <p:sldId id="304" r:id="rId47"/>
    <p:sldId id="305" r:id="rId48"/>
    <p:sldId id="307" r:id="rId49"/>
    <p:sldId id="306" r:id="rId50"/>
    <p:sldId id="296" r:id="rId51"/>
    <p:sldId id="286" r:id="rId52"/>
    <p:sldId id="287" r:id="rId53"/>
    <p:sldId id="288" r:id="rId54"/>
    <p:sldId id="308" r:id="rId55"/>
    <p:sldId id="310" r:id="rId56"/>
    <p:sldId id="311" r:id="rId57"/>
    <p:sldId id="312" r:id="rId58"/>
    <p:sldId id="313" r:id="rId59"/>
    <p:sldId id="317" r:id="rId60"/>
    <p:sldId id="318" r:id="rId61"/>
    <p:sldId id="321" r:id="rId62"/>
    <p:sldId id="315" r:id="rId63"/>
    <p:sldId id="316" r:id="rId64"/>
    <p:sldId id="32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99"/>
    <a:srgbClr val="FF00FF"/>
    <a:srgbClr val="F60AA2"/>
    <a:srgbClr val="201D43"/>
    <a:srgbClr val="1D1D37"/>
    <a:srgbClr val="352E92"/>
    <a:srgbClr val="1E1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59DC-9A87-4B2D-9C74-81E501D95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27EFC-D248-46E7-8DAE-D87E0AE86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FF00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37D91-13D1-41A8-80C9-413B9A9D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02A5-641B-4EC8-BFD4-7B0F579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06E2-5BD3-422D-BA19-9C63DD80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1ED-952D-4132-A1CC-C2FF6D9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54E3-7D1B-4190-ADF1-FEA486292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4369-A57E-4DBA-8CE1-81AD52E0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3AE6-1B3C-4913-B394-B46E3A2C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A2BF-9DAD-497D-8994-4404B419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9E8E0-7F4D-4890-A48A-8C1846B26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9A6C8-44D7-457C-8E2D-35B12BA51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4FC2-29E1-41A0-941D-D6A28C1C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D35E-07C3-41D6-8F81-AF931AD9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7C07-02C6-46A7-BE06-EC6127B1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3D30-E50E-4BAB-AE3D-DF21FDBF8FE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AE96-C4DE-4A3E-AE90-A70E74F659F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219A-6082-4F14-B5EB-90FE74FD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029B-4395-4D62-8A4C-8144CEC8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F8376-037E-46FA-91F0-BCC5BD2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18E-DE53-4BF0-923C-3B2B042D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5E2F-8E1B-40AB-9AAA-684FCF2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35BA-3A54-4FAE-ABF5-76258962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1ACC-F663-4171-9B17-2B35B28C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7950-4EFB-4579-AD76-F969B730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6FD5-EA5C-42E0-99DA-F5794BA685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8E0-E6B5-4002-8BFD-35F8C1AFE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96AA-9128-41AC-B736-934182817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71CF-D110-45E9-AC7C-38287DF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B993D-7BAB-44FD-B8CB-7C7DB678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33AE-D190-432A-9162-43E619CF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7842-B568-4916-8FF1-1DF312AD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41AD-C5CC-4BB4-A1B0-AEC22B51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3EF0-0A24-4E61-83EC-4F758EE62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C8E27-17CB-4A5F-8E61-477F72867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4D07B-A3B1-47F7-B9C0-C27DD451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F9EA0-6FDF-4AAB-83CA-DD601024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440AE-68BD-4B61-BE8A-319E412B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3094C-FC4D-4A48-A428-8ED8104E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34B3-977C-495B-ABAD-2ADF9A6C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AF60A-ADAA-478C-96BD-D1F675BF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DAEFA-E7C5-448D-872B-C60FD98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F843-7AC7-4D70-9C71-1239BE88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C269B-6917-408A-9DC9-E48509C7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13536-2E58-4448-AEEC-7BD60714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6850-7DA2-4A60-94BF-A47DF5EA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A05A-4B0A-4873-8876-5111FC07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0AA0-5B51-417B-A4E1-52385CB9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AB80D-12F6-4375-90C9-6E5FFB2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D2E-EC65-4264-B017-3556B2F3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5BD58-AA74-464D-AAE2-EC090C00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C8F6-7FE9-45AD-9E33-137728CE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BBC-EBDF-4B81-8358-62A119E9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5928D-766D-46C6-B9D9-F6FF1F3E9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B028-EEF2-4881-99FB-8AA2A6DF2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9DC85-856F-46E0-92BD-2B14FE51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6DE4-7E91-42C5-AE20-004917C3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BD77-A799-4067-A3BC-146B29BD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83AC-C406-427B-A768-85C20461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A9AA-DBDA-4C84-9783-658C9C7F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9558-12A2-4FAD-BB6C-44648223C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CEA2-5989-4632-A4A0-ED81DDF23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D0FB-5755-44F6-87BB-24CB30F07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b.iastate.edu/bcb-symposium-march-30-201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bcb-py-2018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dex.html" TargetMode="External"/><Relationship Id="rId2" Type="http://schemas.openxmlformats.org/officeDocument/2006/relationships/hyperlink" Target="https://developers.google.com/edu/python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94-E96F-41F7-B43F-179E7679D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BCB Python Workshop</a:t>
            </a:r>
            <a:br>
              <a:rPr lang="en-US" dirty="0"/>
            </a:br>
            <a:r>
              <a:rPr lang="en-US" dirty="0"/>
              <a:t>03 23 2018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19F6C-6FFC-4332-AB35-DA9BD5E84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Urminder</a:t>
            </a:r>
            <a:r>
              <a:rPr lang="en-US" sz="3600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42413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CF1C-925A-4E55-876D-6C9283A5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21AFC-8FD4-49B2-8F3A-821ACBF1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15075"/>
          <a:stretch/>
        </p:blipFill>
        <p:spPr>
          <a:xfrm>
            <a:off x="9246718" y="38331"/>
            <a:ext cx="2900892" cy="33047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4A2A3B-2D5B-4ACB-9182-23B9FC14B9A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Guido van Rossum started developing his own language </a:t>
            </a:r>
            <a:br>
              <a:rPr lang="en-US" dirty="0"/>
            </a:br>
            <a:r>
              <a:rPr lang="en-US" dirty="0"/>
              <a:t>in 1989 Christmas holidays.</a:t>
            </a:r>
          </a:p>
          <a:p>
            <a:r>
              <a:rPr lang="en-US" dirty="0"/>
              <a:t>Named it Python after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Q. To learn Python, do I have to like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A. No, but it helps. :) [Ref: https://docs.python.org ]</a:t>
            </a:r>
            <a:r>
              <a:rPr lang="en-US" dirty="0"/>
              <a:t>	</a:t>
            </a:r>
          </a:p>
          <a:p>
            <a:r>
              <a:rPr lang="en-US" dirty="0"/>
              <a:t>Python was first used in the Amoeba project.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“In February 1991, after just over a year of development, I decided to post to USENET. The rest is in the </a:t>
            </a:r>
            <a:r>
              <a:rPr lang="en-US" dirty="0" err="1">
                <a:solidFill>
                  <a:srgbClr val="FFFF99"/>
                </a:solidFill>
              </a:rPr>
              <a:t>Misc</a:t>
            </a:r>
            <a:r>
              <a:rPr lang="en-US" dirty="0">
                <a:solidFill>
                  <a:srgbClr val="FFFF99"/>
                </a:solidFill>
              </a:rPr>
              <a:t>/HISTORY file.”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D7269-395D-46D9-89EF-E8D0F1832BDF}"/>
              </a:ext>
            </a:extLst>
          </p:cNvPr>
          <p:cNvGrpSpPr/>
          <p:nvPr/>
        </p:nvGrpSpPr>
        <p:grpSpPr>
          <a:xfrm>
            <a:off x="8997797" y="5448622"/>
            <a:ext cx="3194203" cy="1368149"/>
            <a:chOff x="8997797" y="5208924"/>
            <a:chExt cx="3194203" cy="1368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800404-B171-40D0-A270-828AC9BA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797" y="5208924"/>
              <a:ext cx="3194203" cy="88115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96288-D3F5-4C38-BC65-32BC5418C6A3}"/>
                </a:ext>
              </a:extLst>
            </p:cNvPr>
            <p:cNvSpPr txBox="1"/>
            <p:nvPr/>
          </p:nvSpPr>
          <p:spPr>
            <a:xfrm>
              <a:off x="9194746" y="6176963"/>
              <a:ext cx="280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Python logo, 1990s–2005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5AEB-92FD-441A-84B7-F25EAF53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E8B7-FA08-4309-9E13-D7F2B5B4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great for beginners</a:t>
            </a:r>
          </a:p>
          <a:p>
            <a:pPr lvl="1"/>
            <a:r>
              <a:rPr lang="en-US" dirty="0"/>
              <a:t>Python is high level language and easy to learn!</a:t>
            </a:r>
          </a:p>
          <a:p>
            <a:r>
              <a:rPr lang="en-US" dirty="0"/>
              <a:t>Python is versatile </a:t>
            </a:r>
          </a:p>
          <a:p>
            <a:pPr lvl="1"/>
            <a:r>
              <a:rPr lang="en-US" dirty="0"/>
              <a:t>Applications include data analysis, web development, game development</a:t>
            </a:r>
          </a:p>
          <a:p>
            <a:r>
              <a:rPr lang="en-US" dirty="0"/>
              <a:t>Python has great modules and libraries</a:t>
            </a:r>
          </a:p>
          <a:p>
            <a:pPr lvl="1"/>
            <a:r>
              <a:rPr lang="en-US" dirty="0" err="1">
                <a:solidFill>
                  <a:srgbClr val="FFFF99"/>
                </a:solidFill>
              </a:rPr>
              <a:t>PyPI</a:t>
            </a:r>
            <a:r>
              <a:rPr lang="en-US" dirty="0">
                <a:solidFill>
                  <a:srgbClr val="FFFF99"/>
                </a:solidFill>
              </a:rPr>
              <a:t> “Python Package Index is a repository of software for the Python programming language. There are currently </a:t>
            </a:r>
            <a:r>
              <a:rPr lang="en-US" b="1" dirty="0">
                <a:solidFill>
                  <a:srgbClr val="FFFF99"/>
                </a:solidFill>
              </a:rPr>
              <a:t>132368</a:t>
            </a:r>
            <a:r>
              <a:rPr lang="en-US" dirty="0">
                <a:solidFill>
                  <a:srgbClr val="FFFF99"/>
                </a:solidFill>
              </a:rPr>
              <a:t> packages here.”</a:t>
            </a:r>
          </a:p>
          <a:p>
            <a:r>
              <a:rPr lang="en-US" dirty="0"/>
              <a:t>Python is supported by many platforms Linux/Windows/Mac</a:t>
            </a:r>
          </a:p>
          <a:p>
            <a:r>
              <a:rPr lang="en-US" dirty="0"/>
              <a:t>Python is growing rapidly. It is one of the 3 official languages at Google.</a:t>
            </a:r>
          </a:p>
          <a:p>
            <a:endParaRPr lang="en-US" dirty="0"/>
          </a:p>
          <a:p>
            <a:endParaRPr lang="en-US" dirty="0">
              <a:solidFill>
                <a:srgbClr val="FFFF99"/>
              </a:solidFill>
            </a:endParaRPr>
          </a:p>
          <a:p>
            <a:endParaRPr lang="en-US" dirty="0">
              <a:solidFill>
                <a:srgbClr val="FFFF99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7A5EB-1116-4530-8D46-D9EB91B3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5" y="205867"/>
            <a:ext cx="3198920" cy="23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C3B7-676E-4470-A214-8DB00D48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400AD-C22D-4DDA-967D-66FC1ED07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61" y="145848"/>
            <a:ext cx="7102136" cy="6087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E75E4-F9BD-4D19-9B0E-3CE2B0575EA9}"/>
              </a:ext>
            </a:extLst>
          </p:cNvPr>
          <p:cNvSpPr txBox="1"/>
          <p:nvPr/>
        </p:nvSpPr>
        <p:spPr>
          <a:xfrm>
            <a:off x="3138257" y="6342820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http://news.codecademy.com/why-learn-python/</a:t>
            </a:r>
          </a:p>
        </p:txBody>
      </p:sp>
    </p:spTree>
    <p:extLst>
      <p:ext uri="{BB962C8B-B14F-4D97-AF65-F5344CB8AC3E}">
        <p14:creationId xmlns:p14="http://schemas.microsoft.com/office/powerpoint/2010/main" val="3222102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DFAA-F0BE-4BFD-BE1E-02C30B5B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awesome examples of Python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85624-EB37-4F95-8DA7-19EAE773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242"/>
            <a:ext cx="1006776" cy="1006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4503E-82DE-4EDD-B4E5-C2B4750E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13" y="1610242"/>
            <a:ext cx="1006776" cy="1006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B5548-E4B0-4D01-BBF4-1FDA5A7D5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26" y="1610242"/>
            <a:ext cx="795165" cy="1012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3309C-A154-41A5-AC27-63E0F9B03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15678" r="14937" b="15581"/>
          <a:stretch/>
        </p:blipFill>
        <p:spPr>
          <a:xfrm>
            <a:off x="5979828" y="1597896"/>
            <a:ext cx="1601523" cy="1012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7733E-811D-4543-97D5-393E3DB7A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88" y="1610242"/>
            <a:ext cx="1012949" cy="101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CD470-82EE-41C5-914B-560FCCE530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0845"/>
            <a:ext cx="2860189" cy="1603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0A7D-AA03-4C3A-89D1-416D397067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6" b="36845"/>
          <a:stretch/>
        </p:blipFill>
        <p:spPr>
          <a:xfrm>
            <a:off x="4362359" y="3293615"/>
            <a:ext cx="2782344" cy="772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B8BA-61C9-421C-BB6C-10E5162AD50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5036944"/>
            <a:ext cx="3436181" cy="824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F99BD-07E8-4729-9BF8-973B0DC0E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05" y="4960751"/>
            <a:ext cx="4900787" cy="976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6AB5AF-4135-423B-AD2C-6025CDF14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74" y="2950145"/>
            <a:ext cx="3126525" cy="1115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3DB7BC-B1A9-4824-97FC-1402AAD25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48" y="5171010"/>
            <a:ext cx="2639998" cy="5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1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6A12-B418-4E00-B955-20E46D0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Python, seriously?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ACDF-BACE-4427-8045-E59B24A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free and open source high level, interpreted object oriented programming language</a:t>
            </a:r>
          </a:p>
          <a:p>
            <a:pPr lvl="1"/>
            <a:r>
              <a:rPr lang="en-US" dirty="0"/>
              <a:t>Free and open source: costs $0 and you can see the python source code</a:t>
            </a:r>
          </a:p>
          <a:p>
            <a:pPr lvl="1"/>
            <a:r>
              <a:rPr lang="en-US" dirty="0"/>
              <a:t>High level: closer to humans than to machine, easy to write and read</a:t>
            </a:r>
          </a:p>
          <a:p>
            <a:pPr lvl="1"/>
            <a:r>
              <a:rPr lang="en-US" dirty="0"/>
              <a:t>Interpreted: executes directly and freely without compiling</a:t>
            </a:r>
          </a:p>
          <a:p>
            <a:pPr lvl="1"/>
            <a:r>
              <a:rPr lang="en-US" dirty="0"/>
              <a:t>Object oriented: programming paradigm that models data into classes and objects</a:t>
            </a:r>
          </a:p>
          <a:p>
            <a:pPr lvl="1"/>
            <a:r>
              <a:rPr lang="en-US" dirty="0"/>
              <a:t>Programming language: language used to interact with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FB0E-DE8B-4ADE-8AC2-95728FB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33AF-C3C6-4B96-9CD6-3AE695B3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Python is free</a:t>
            </a:r>
          </a:p>
          <a:p>
            <a:pPr lvl="1"/>
            <a:r>
              <a:rPr lang="en-US" dirty="0"/>
              <a:t>Python comes preinstalled in most </a:t>
            </a:r>
            <a:r>
              <a:rPr lang="en-US" dirty="0" err="1"/>
              <a:t>linux</a:t>
            </a:r>
            <a:r>
              <a:rPr lang="en-US" dirty="0"/>
              <a:t> distros </a:t>
            </a:r>
          </a:p>
          <a:p>
            <a:pPr lvl="1"/>
            <a:r>
              <a:rPr lang="en-US" dirty="0"/>
              <a:t>https://www.python.org/downloads/</a:t>
            </a:r>
          </a:p>
          <a:p>
            <a:endParaRPr lang="en-US" dirty="0"/>
          </a:p>
          <a:p>
            <a:r>
              <a:rPr lang="en-US" dirty="0"/>
              <a:t>Python 2 vs Python 3</a:t>
            </a:r>
          </a:p>
          <a:p>
            <a:pPr lvl="1"/>
            <a:r>
              <a:rPr lang="en-US" dirty="0"/>
              <a:t>Python 2.x is legacy, Python 3.x is the present and future of the language</a:t>
            </a:r>
          </a:p>
          <a:p>
            <a:pPr lvl="1"/>
            <a:r>
              <a:rPr lang="en-US" dirty="0"/>
              <a:t>Python 3.x is not backwards compatible with Python 2.x</a:t>
            </a:r>
          </a:p>
          <a:p>
            <a:pPr lvl="1"/>
            <a:r>
              <a:rPr lang="en-US" dirty="0"/>
              <a:t>As of now, Python 2.x has more library support and is used more</a:t>
            </a:r>
          </a:p>
          <a:p>
            <a:pPr lvl="1"/>
            <a:r>
              <a:rPr lang="en-US" dirty="0"/>
              <a:t>For a beginner, Python 2.x vs Python 3.x shouldn’t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973CE-2339-4A4A-89D1-E5B832A9E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/>
          <a:stretch/>
        </p:blipFill>
        <p:spPr>
          <a:xfrm>
            <a:off x="9668431" y="79897"/>
            <a:ext cx="2432740" cy="41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350-FF71-4C12-B416-F856CB10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 2.7.x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E02F-5F16-44D8-B311-7779257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Windows User</a:t>
            </a:r>
          </a:p>
          <a:p>
            <a:pPr lvl="1"/>
            <a:r>
              <a:rPr lang="en-US" dirty="0"/>
              <a:t>Go to Start -&gt; Search “</a:t>
            </a:r>
            <a:r>
              <a:rPr lang="en-US" dirty="0">
                <a:sym typeface="Wingdings" panose="05000000000000000000" pitchFamily="2" charset="2"/>
              </a:rPr>
              <a:t>IDLE(Python GUI)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If you don’t’ have it, Open Software Center</a:t>
            </a:r>
          </a:p>
          <a:p>
            <a:pPr lvl="1"/>
            <a:r>
              <a:rPr lang="en-US" dirty="0"/>
              <a:t>Search for “Python” and install Python 2.7.x</a:t>
            </a:r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working on personal laptop/computer (Windows)</a:t>
            </a:r>
          </a:p>
          <a:p>
            <a:pPr lvl="1"/>
            <a:r>
              <a:rPr lang="en-US" dirty="0"/>
              <a:t>Download and install python for windows: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linux</a:t>
            </a:r>
            <a:r>
              <a:rPr lang="en-US" dirty="0">
                <a:sym typeface="Wingdings" panose="05000000000000000000" pitchFamily="2" charset="2"/>
              </a:rPr>
              <a:t>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Open Terminal and type “python”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4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3116-5C2A-4A60-AB7C-66B96183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 you’re ready to code in Python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26AF6-6C25-45A5-98FD-9CF831655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0" b="52798"/>
          <a:stretch/>
        </p:blipFill>
        <p:spPr>
          <a:xfrm>
            <a:off x="1272975" y="4303575"/>
            <a:ext cx="9276311" cy="21893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442909-90D1-47CB-9B48-F39B51078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0" t="-2023" r="28230" b="72586"/>
          <a:stretch/>
        </p:blipFill>
        <p:spPr>
          <a:xfrm>
            <a:off x="1192012" y="1690688"/>
            <a:ext cx="9579216" cy="24551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C763B-FC38-405A-AA0A-53D1E7FEDA56}"/>
              </a:ext>
            </a:extLst>
          </p:cNvPr>
          <p:cNvSpPr/>
          <p:nvPr/>
        </p:nvSpPr>
        <p:spPr>
          <a:xfrm>
            <a:off x="1272975" y="2467994"/>
            <a:ext cx="1310426" cy="221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31CC32-F3B0-4274-B06B-BF42F5DB7EF2}"/>
              </a:ext>
            </a:extLst>
          </p:cNvPr>
          <p:cNvSpPr/>
          <p:nvPr/>
        </p:nvSpPr>
        <p:spPr>
          <a:xfrm>
            <a:off x="1247821" y="4422564"/>
            <a:ext cx="1007107" cy="221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0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First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119116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49B0-6CC3-43FB-BA88-B3CCECE6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E789-B4D9-4569-985B-CB0BDAF8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In Python Shell go to “File” </a:t>
            </a:r>
            <a:r>
              <a:rPr lang="en-US" dirty="0">
                <a:sym typeface="Wingdings" panose="05000000000000000000" pitchFamily="2" charset="2"/>
              </a:rPr>
              <a:t> “New File”</a:t>
            </a:r>
          </a:p>
          <a:p>
            <a:r>
              <a:rPr lang="en-US" dirty="0">
                <a:sym typeface="Wingdings" panose="05000000000000000000" pitchFamily="2" charset="2"/>
              </a:rPr>
              <a:t>Linux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any text editor (</a:t>
            </a:r>
            <a:r>
              <a:rPr lang="en-US" dirty="0" err="1">
                <a:sym typeface="Wingdings" panose="05000000000000000000" pitchFamily="2" charset="2"/>
              </a:rPr>
              <a:t>gedit</a:t>
            </a:r>
            <a:r>
              <a:rPr lang="en-US" dirty="0">
                <a:sym typeface="Wingdings" panose="05000000000000000000" pitchFamily="2" charset="2"/>
              </a:rPr>
              <a:t>, TextEdit, Vim, </a:t>
            </a:r>
            <a:r>
              <a:rPr lang="en-US" dirty="0" err="1">
                <a:sym typeface="Wingdings" panose="05000000000000000000" pitchFamily="2" charset="2"/>
              </a:rPr>
              <a:t>nano</a:t>
            </a:r>
            <a:r>
              <a:rPr lang="en-US" dirty="0">
                <a:sym typeface="Wingdings" panose="05000000000000000000" pitchFamily="2" charset="2"/>
              </a:rPr>
              <a:t> etc.) and create a new file</a:t>
            </a:r>
          </a:p>
          <a:p>
            <a:r>
              <a:rPr lang="en-US" dirty="0">
                <a:sym typeface="Wingdings" panose="05000000000000000000" pitchFamily="2" charset="2"/>
              </a:rPr>
              <a:t>In the new file write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print “OK Computer”</a:t>
            </a:r>
          </a:p>
          <a:p>
            <a:r>
              <a:rPr lang="en-US" dirty="0">
                <a:sym typeface="Wingdings" panose="05000000000000000000" pitchFamily="2" charset="2"/>
              </a:rPr>
              <a:t>Save file as “myfirst.py”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Windows users: Go to “Run”  “Run Module” or press F5 key.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Linux and Mac: On terminal type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python myfirst.py </a:t>
            </a:r>
            <a:r>
              <a:rPr lang="en-US" dirty="0">
                <a:sym typeface="Wingdings" panose="05000000000000000000" pitchFamily="2" charset="2"/>
              </a:rPr>
              <a:t>and enter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5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7232-EE6A-4AA3-8810-043C4192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basic Python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450C-7D00-4682-9F04-39F0A8470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Organized by Bioinformatics and Computational Biology Graduate Student organization</a:t>
            </a:r>
          </a:p>
          <a:p>
            <a:r>
              <a:rPr lang="en-US" dirty="0"/>
              <a:t>BCB Symposium is next week i.e. 3/30/2018: </a:t>
            </a:r>
            <a:r>
              <a:rPr lang="en-US" dirty="0">
                <a:hlinkClick r:id="rId2"/>
              </a:rPr>
              <a:t>https://www.bcb.iastate.edu/bcb-symposium-march-30-2018</a:t>
            </a:r>
            <a:endParaRPr lang="en-US" dirty="0"/>
          </a:p>
          <a:p>
            <a:r>
              <a:rPr lang="en-US" dirty="0"/>
              <a:t>The theme of the symposium this year will be, “The Past and Future of Bioinformatics and Computational biology.”</a:t>
            </a:r>
          </a:p>
          <a:p>
            <a:r>
              <a:rPr lang="en-US" dirty="0"/>
              <a:t>Please register online if you are interested</a:t>
            </a:r>
          </a:p>
        </p:txBody>
      </p:sp>
    </p:spTree>
    <p:extLst>
      <p:ext uri="{BB962C8B-B14F-4D97-AF65-F5344CB8AC3E}">
        <p14:creationId xmlns:p14="http://schemas.microsoft.com/office/powerpoint/2010/main" val="386476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76E-900F-48CE-9247-13B25A7A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98E0-6533-4B17-B132-2064704B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single line comment in python starts with “#” character</a:t>
            </a:r>
          </a:p>
          <a:p>
            <a:r>
              <a:rPr lang="en-US" dirty="0"/>
              <a:t>Multiline comments start and ends with ‘’’ (3 single quotes) or “”” (3 double quotes).</a:t>
            </a:r>
          </a:p>
          <a:p>
            <a:r>
              <a:rPr lang="en-US" dirty="0"/>
              <a:t>Now add comments to “myfirst.py” before the print statement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# This is a single line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  <a:r>
              <a:rPr lang="en-US" dirty="0">
                <a:solidFill>
                  <a:srgbClr val="FF0000"/>
                </a:solidFill>
              </a:rPr>
              <a:t> This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is a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multiline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</a:p>
          <a:p>
            <a:r>
              <a:rPr lang="en-US" dirty="0"/>
              <a:t>Did anything change after executing the code with comments?</a:t>
            </a:r>
          </a:p>
        </p:txBody>
      </p:sp>
    </p:spTree>
    <p:extLst>
      <p:ext uri="{BB962C8B-B14F-4D97-AF65-F5344CB8AC3E}">
        <p14:creationId xmlns:p14="http://schemas.microsoft.com/office/powerpoint/2010/main" val="4219801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4557-5C0F-453B-B609-283209FF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more “print” examples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13DA-31FE-47FA-84CF-45D222C0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“print” always prints in newline, use “print something” followed by a comma to print next print statement on same line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	</a:t>
            </a:r>
            <a:r>
              <a:rPr lang="en-US" dirty="0">
                <a:solidFill>
                  <a:schemeClr val="accent1"/>
                </a:solidFill>
              </a:rPr>
              <a:t> OK Computer</a:t>
            </a: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 </a:t>
            </a:r>
            <a:r>
              <a:rPr lang="en-US" dirty="0">
                <a:solidFill>
                  <a:schemeClr val="accent1"/>
                </a:solidFill>
              </a:rPr>
              <a:t>OKNOTOK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 Computer”,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</a:t>
            </a:r>
            <a:r>
              <a:rPr lang="en-US" dirty="0">
                <a:solidFill>
                  <a:schemeClr val="accent1"/>
                </a:solidFill>
              </a:rPr>
              <a:t>OK Computer OKNOTOK</a:t>
            </a:r>
          </a:p>
          <a:p>
            <a:pPr marL="914400" lvl="2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#Second Option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 “OKNOTOK”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9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in python defines string objects</a:t>
            </a:r>
          </a:p>
          <a:p>
            <a:pPr lvl="1"/>
            <a:r>
              <a:rPr lang="en-US" dirty="0"/>
              <a:t>Strings are enclosed by either double or single quotes</a:t>
            </a:r>
          </a:p>
          <a:p>
            <a:pPr lvl="2"/>
            <a:r>
              <a:rPr lang="en-US" dirty="0"/>
              <a:t>Multiline string can be defined using triple quotes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		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=“A string in double quotes”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stringB</a:t>
            </a:r>
            <a:r>
              <a:rPr lang="en-US" sz="2000" dirty="0">
                <a:solidFill>
                  <a:srgbClr val="FF0000"/>
                </a:solidFill>
              </a:rPr>
              <a:t>=‘A string in single quotes’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stringC</a:t>
            </a:r>
            <a:r>
              <a:rPr lang="en-US" sz="2000" dirty="0">
                <a:solidFill>
                  <a:srgbClr val="FF0000"/>
                </a:solidFill>
              </a:rPr>
              <a:t>=‘’’A multiline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 String in triple quotes’’’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Characters in a string can be accessed using [ ] operator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	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/>
              <a:t>Note: “</a:t>
            </a:r>
            <a:r>
              <a:rPr lang="en-US" dirty="0" err="1"/>
              <a:t>stringA</a:t>
            </a:r>
            <a:r>
              <a:rPr lang="en-US" dirty="0"/>
              <a:t>”, “</a:t>
            </a:r>
            <a:r>
              <a:rPr lang="en-US" dirty="0" err="1"/>
              <a:t>stringB</a:t>
            </a:r>
            <a:r>
              <a:rPr lang="en-US" dirty="0"/>
              <a:t>” and “</a:t>
            </a:r>
            <a:r>
              <a:rPr lang="en-US" dirty="0" err="1"/>
              <a:t>stringC</a:t>
            </a:r>
            <a:r>
              <a:rPr lang="en-US" dirty="0"/>
              <a:t>” are known as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1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BCE2-831A-437C-8B3A-75C055A3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0B04-AF61-498C-B8DF-86B9F91A8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2558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Slice syntax is easy way to refer to substrings in a string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=“Blackstar”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[2:5]  </a:t>
            </a:r>
            <a:r>
              <a:rPr lang="en-US" sz="2000" dirty="0">
                <a:solidFill>
                  <a:srgbClr val="FFC000"/>
                </a:solidFill>
              </a:rPr>
              <a:t>“ack”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[4:]    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kstar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[:-1]	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Blacksta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[-4:-1] 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sta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[::2] 	</a:t>
            </a:r>
            <a:r>
              <a:rPr lang="en-US" sz="2000" dirty="0">
                <a:solidFill>
                  <a:srgbClr val="FFC000"/>
                </a:solidFill>
              </a:rPr>
              <a:t> “</a:t>
            </a:r>
            <a:r>
              <a:rPr lang="en-US" sz="2000" dirty="0" err="1">
                <a:solidFill>
                  <a:srgbClr val="FFC000"/>
                </a:solidFill>
              </a:rPr>
              <a:t>Baktr</a:t>
            </a:r>
            <a:r>
              <a:rPr lang="en-US" sz="2000" dirty="0">
                <a:solidFill>
                  <a:srgbClr val="FFC000"/>
                </a:solidFill>
              </a:rPr>
              <a:t>” #Note the extended slice [</a:t>
            </a:r>
            <a:r>
              <a:rPr lang="en-US" sz="2000" dirty="0" err="1">
                <a:solidFill>
                  <a:srgbClr val="FFC000"/>
                </a:solidFill>
              </a:rPr>
              <a:t>start:stop:step</a:t>
            </a:r>
            <a:r>
              <a:rPr lang="en-US" sz="2000" dirty="0">
                <a:solidFill>
                  <a:srgbClr val="FFC000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C000"/>
                </a:solidFill>
              </a:rPr>
              <a:t>				</a:t>
            </a:r>
            <a:r>
              <a:rPr lang="en-US" sz="2000" dirty="0">
                <a:solidFill>
                  <a:srgbClr val="FF0000"/>
                </a:solidFill>
              </a:rPr>
              <a:t>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[::-1]</a:t>
            </a:r>
            <a:r>
              <a:rPr lang="en-US" sz="2000" dirty="0">
                <a:solidFill>
                  <a:srgbClr val="FFC000"/>
                </a:solidFill>
              </a:rPr>
              <a:t>	#reverses the string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7928D5-CC43-4C93-884D-F993B4EA0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2257"/>
              </p:ext>
            </p:extLst>
          </p:nvPr>
        </p:nvGraphicFramePr>
        <p:xfrm>
          <a:off x="1280470" y="2741040"/>
          <a:ext cx="8127999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616580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51257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5620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27397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0517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53371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38736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01199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72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7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3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0A71CB-5BC7-422F-A984-5C0B71AE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69" y="65989"/>
            <a:ext cx="2700128" cy="26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defines many handy methods for string operations</a:t>
            </a:r>
          </a:p>
          <a:p>
            <a:pPr lvl="1"/>
            <a:r>
              <a:rPr lang="en-US" dirty="0"/>
              <a:t>For complete list of methods https://docs.python.org/2/library/stdtypes.html#string-methods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02B926-1CFC-4C15-8BFB-60ACEEF8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14481"/>
              </p:ext>
            </p:extLst>
          </p:nvPr>
        </p:nvGraphicFramePr>
        <p:xfrm>
          <a:off x="1357296" y="3139370"/>
          <a:ext cx="8128000" cy="2616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20404">
                  <a:extLst>
                    <a:ext uri="{9D8B030D-6E8A-4147-A177-3AD203B41FA5}">
                      <a16:colId xmlns:a16="http://schemas.microsoft.com/office/drawing/2014/main" val="1547789720"/>
                    </a:ext>
                  </a:extLst>
                </a:gridCol>
                <a:gridCol w="5907596">
                  <a:extLst>
                    <a:ext uri="{9D8B030D-6E8A-4147-A177-3AD203B41FA5}">
                      <a16:colId xmlns:a16="http://schemas.microsoft.com/office/drawing/2014/main" val="3015564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6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str.capitalize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its first character capitalized and the rest lowercased.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number of non-overlapping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in the range [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2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str.find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lowest index in the string where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found within the slice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s[</a:t>
                      </a:r>
                      <a:r>
                        <a:rPr lang="en-US" sz="1100" dirty="0" err="1">
                          <a:effectLst/>
                          <a:latin typeface="Century" panose="02040604050505020304" pitchFamily="18" charset="0"/>
                        </a:rPr>
                        <a:t>start:end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]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 Return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-1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if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not found.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6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str.isdigit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true if all characters in the string are digits and there is at least one character, false otherwise. 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str.replace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all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replaced by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If the optional argument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given, only the first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occurrences are replaced.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3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742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Calculate length of a string using “</a:t>
            </a:r>
            <a:r>
              <a:rPr lang="en-US" dirty="0" err="1"/>
              <a:t>len</a:t>
            </a:r>
            <a:r>
              <a:rPr lang="en-US" dirty="0"/>
              <a:t>()”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 is a built-in function in python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sz="2300" dirty="0">
                <a:solidFill>
                  <a:srgbClr val="FF0000"/>
                </a:solidFill>
              </a:rPr>
              <a:t>print </a:t>
            </a:r>
            <a:r>
              <a:rPr lang="en-US" sz="2300" dirty="0" err="1">
                <a:solidFill>
                  <a:srgbClr val="FF0000"/>
                </a:solidFill>
              </a:rPr>
              <a:t>len</a:t>
            </a:r>
            <a:r>
              <a:rPr lang="en-US" sz="2300" dirty="0">
                <a:solidFill>
                  <a:srgbClr val="FF0000"/>
                </a:solidFill>
              </a:rPr>
              <a:t>(</a:t>
            </a:r>
            <a:r>
              <a:rPr lang="en-US" sz="2300" dirty="0" err="1">
                <a:solidFill>
                  <a:srgbClr val="FF0000"/>
                </a:solidFill>
              </a:rPr>
              <a:t>stringA</a:t>
            </a:r>
            <a:r>
              <a:rPr lang="en-US" sz="23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print </a:t>
            </a:r>
            <a:r>
              <a:rPr lang="en-US" sz="2300" dirty="0" err="1">
                <a:solidFill>
                  <a:srgbClr val="FF0000"/>
                </a:solidFill>
              </a:rPr>
              <a:t>len</a:t>
            </a:r>
            <a:r>
              <a:rPr lang="en-US" sz="2300" dirty="0">
                <a:solidFill>
                  <a:srgbClr val="FF0000"/>
                </a:solidFill>
              </a:rPr>
              <a:t>(“OK Computer”)</a:t>
            </a:r>
          </a:p>
          <a:p>
            <a:r>
              <a:rPr lang="en-US" dirty="0"/>
              <a:t>Concatenate strings using “+” operator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300" dirty="0">
                <a:solidFill>
                  <a:srgbClr val="FF0000"/>
                </a:solidFill>
              </a:rPr>
              <a:t>print “OK” + </a:t>
            </a:r>
            <a:r>
              <a:rPr lang="en-US" sz="2300" dirty="0" err="1">
                <a:solidFill>
                  <a:srgbClr val="FF0000"/>
                </a:solidFill>
              </a:rPr>
              <a:t>str.capitalize</a:t>
            </a:r>
            <a:r>
              <a:rPr lang="en-US" sz="2300" dirty="0">
                <a:solidFill>
                  <a:srgbClr val="FF0000"/>
                </a:solidFill>
              </a:rPr>
              <a:t>(“computer”)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#same as below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 print “OK” + “</a:t>
            </a:r>
            <a:r>
              <a:rPr lang="en-US" sz="2300" dirty="0" err="1">
                <a:solidFill>
                  <a:srgbClr val="FF0000"/>
                </a:solidFill>
              </a:rPr>
              <a:t>computer”.capitalize</a:t>
            </a:r>
            <a:r>
              <a:rPr lang="en-US" sz="2300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Can’t concatenate string and </a:t>
            </a:r>
            <a:r>
              <a:rPr lang="en-US" dirty="0" err="1"/>
              <a:t>int</a:t>
            </a:r>
            <a:r>
              <a:rPr lang="en-US" dirty="0"/>
              <a:t> type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600" dirty="0">
                <a:solidFill>
                  <a:srgbClr val="FF0000"/>
                </a:solidFill>
              </a:rPr>
              <a:t>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”+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	</a:t>
            </a:r>
            <a:r>
              <a:rPr lang="en-US" sz="2600" dirty="0">
                <a:solidFill>
                  <a:srgbClr val="FFC000"/>
                </a:solidFill>
              </a:rPr>
              <a:t>#error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			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”+</a:t>
            </a:r>
            <a:r>
              <a:rPr lang="en-US" sz="2600" dirty="0" err="1">
                <a:solidFill>
                  <a:srgbClr val="FF0000"/>
                </a:solidFill>
              </a:rPr>
              <a:t>str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			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”, 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	</a:t>
            </a:r>
            <a:r>
              <a:rPr lang="en-US" sz="2600" dirty="0">
                <a:solidFill>
                  <a:srgbClr val="FFC000"/>
                </a:solidFill>
              </a:rPr>
              <a:t>#works!!!</a:t>
            </a:r>
          </a:p>
          <a:p>
            <a:r>
              <a:rPr lang="en-US" sz="2300" dirty="0"/>
              <a:t>Note </a:t>
            </a:r>
            <a:r>
              <a:rPr lang="en-US" sz="2300" dirty="0" err="1"/>
              <a:t>str</a:t>
            </a:r>
            <a:r>
              <a:rPr lang="en-US" sz="2300" dirty="0"/>
              <a:t>(</a:t>
            </a:r>
            <a:r>
              <a:rPr lang="en-US" sz="2300" dirty="0" err="1"/>
              <a:t>len</a:t>
            </a:r>
            <a:r>
              <a:rPr lang="en-US" sz="2300" dirty="0"/>
              <a:t>(</a:t>
            </a:r>
            <a:r>
              <a:rPr lang="en-US" sz="2300" dirty="0" err="1"/>
              <a:t>stringA</a:t>
            </a:r>
            <a:r>
              <a:rPr lang="en-US" sz="2300" dirty="0"/>
              <a:t>)) converts </a:t>
            </a:r>
            <a:r>
              <a:rPr lang="en-US" sz="2300" dirty="0" err="1"/>
              <a:t>len</a:t>
            </a:r>
            <a:r>
              <a:rPr lang="en-US" sz="2300" dirty="0"/>
              <a:t>(</a:t>
            </a:r>
            <a:r>
              <a:rPr lang="en-US" sz="2300" dirty="0" err="1"/>
              <a:t>stringA</a:t>
            </a:r>
            <a:r>
              <a:rPr lang="en-US" sz="2300" dirty="0"/>
              <a:t>) an </a:t>
            </a:r>
            <a:r>
              <a:rPr lang="en-US" sz="2300" dirty="0" err="1"/>
              <a:t>int</a:t>
            </a:r>
            <a:r>
              <a:rPr lang="en-US" sz="2300" dirty="0"/>
              <a:t> to string so that it can be concatenated with another string. This is known as typecasting.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31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string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“strings.py” under the examples directory</a:t>
            </a:r>
          </a:p>
          <a:p>
            <a:r>
              <a:rPr lang="en-US" dirty="0"/>
              <a:t>Run the “strings.py” file and try to understand how if-else statements work.</a:t>
            </a:r>
          </a:p>
          <a:p>
            <a:r>
              <a:rPr lang="en-US" dirty="0"/>
              <a:t>Try to replace all the ‘t’s with ‘x’s and print your new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3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A9D6-1566-4200-B5E5-3E882002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vs immutable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8C8C-F848-441B-A651-E58093C5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Immutable: an object once defined can’t be changed e.g. stings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sz="2400" dirty="0">
                <a:solidFill>
                  <a:srgbClr val="FF0000"/>
                </a:solidFill>
              </a:rPr>
              <a:t>s=‘ABCD’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s[1] 		</a:t>
            </a:r>
            <a:r>
              <a:rPr lang="en-US" sz="2400" dirty="0">
                <a:solidFill>
                  <a:srgbClr val="FFC000"/>
                </a:solidFill>
              </a:rPr>
              <a:t>#prints B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s[1]=‘E’		</a:t>
            </a:r>
            <a:r>
              <a:rPr lang="en-US" sz="2400" dirty="0">
                <a:solidFill>
                  <a:srgbClr val="FFC000"/>
                </a:solidFill>
              </a:rPr>
              <a:t>#gives error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s=‘GHI’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		</a:t>
            </a:r>
            <a:r>
              <a:rPr lang="en-US" sz="2400" dirty="0">
                <a:solidFill>
                  <a:srgbClr val="FFC000"/>
                </a:solidFill>
              </a:rPr>
              <a:t>#prints GHI, string is mutated? NO.</a:t>
            </a:r>
          </a:p>
          <a:p>
            <a:endParaRPr lang="en-US" dirty="0"/>
          </a:p>
          <a:p>
            <a:r>
              <a:rPr lang="en-US" dirty="0"/>
              <a:t>Mutable: an object once defined can be mutated e.g. lists.</a:t>
            </a:r>
          </a:p>
        </p:txBody>
      </p:sp>
    </p:spTree>
    <p:extLst>
      <p:ext uri="{BB962C8B-B14F-4D97-AF65-F5344CB8AC3E}">
        <p14:creationId xmlns:p14="http://schemas.microsoft.com/office/powerpoint/2010/main" val="262812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store information and are accessed/manipulated by the program. Variable names point to the memory locations where information is stored.</a:t>
            </a:r>
          </a:p>
          <a:p>
            <a:r>
              <a:rPr lang="en-US" dirty="0"/>
              <a:t>Different “types” of variables store different types of information e.g. </a:t>
            </a:r>
            <a:r>
              <a:rPr lang="en-US" dirty="0" err="1"/>
              <a:t>str</a:t>
            </a:r>
            <a:r>
              <a:rPr lang="en-US" dirty="0"/>
              <a:t> stores strings, </a:t>
            </a:r>
            <a:r>
              <a:rPr lang="en-US" dirty="0" err="1"/>
              <a:t>int</a:t>
            </a:r>
            <a:r>
              <a:rPr lang="en-US" dirty="0"/>
              <a:t> store integers, float stores real numbers etc.</a:t>
            </a:r>
          </a:p>
          <a:p>
            <a:pPr lvl="1"/>
            <a:r>
              <a:rPr lang="en-US" dirty="0"/>
              <a:t>In Python variable types are determined by the value referenced by that variable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=“A string”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407079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4F8-83AA-4FAF-B0D0-66443023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5417-EACD-4DF4-9324-22CB64F0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contain letters, numbers and underscores. Can’t start with a number.</a:t>
            </a:r>
          </a:p>
          <a:p>
            <a:r>
              <a:rPr lang="en-US" dirty="0"/>
              <a:t>Can’t be a reserved Python keyword </a:t>
            </a:r>
          </a:p>
          <a:p>
            <a:pPr lvl="1"/>
            <a:r>
              <a:rPr lang="en-US" dirty="0"/>
              <a:t>Reserved keywords have special meaning in python e.g. </a:t>
            </a:r>
            <a:r>
              <a:rPr lang="en-US" dirty="0" err="1"/>
              <a:t>len</a:t>
            </a:r>
            <a:r>
              <a:rPr lang="en-US" dirty="0"/>
              <a:t> is a function to get an object’s length</a:t>
            </a:r>
          </a:p>
          <a:p>
            <a:pPr lvl="1"/>
            <a:r>
              <a:rPr lang="en-US" dirty="0"/>
              <a:t>More reserved keywords:</a:t>
            </a:r>
          </a:p>
          <a:p>
            <a:pPr marL="457200" lvl="1" indent="0">
              <a:buNone/>
            </a:pPr>
            <a:r>
              <a:rPr lang="en-GB" altLang="en-US" dirty="0"/>
              <a:t>and, as, assert, break, class, continue, def, del, </a:t>
            </a:r>
            <a:r>
              <a:rPr lang="en-GB" altLang="en-US" dirty="0" err="1"/>
              <a:t>elif</a:t>
            </a:r>
            <a:r>
              <a:rPr lang="en-GB" altLang="en-US" dirty="0"/>
              <a:t>, else, except, exec, finally, for, from, global, if, import, in, is, lambda, not, or, pass, print, raise, return, try, while, with, yield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441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0D2A-2A14-4296-870F-205BAA9A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7F55D-70D9-40E7-9AB8-05AA33745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14" y="1523997"/>
            <a:ext cx="1067848" cy="14237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C8F36-A5BA-404E-AD9C-5B5C405C4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87" y="1523999"/>
            <a:ext cx="1067848" cy="142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11083-4617-4606-9A36-FEB436B1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32" y="1523998"/>
            <a:ext cx="1067847" cy="1423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F9A0-7120-4CE7-8F24-76D6D75AA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60" y="1523998"/>
            <a:ext cx="1067847" cy="1423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B13F4-8BDD-4454-B307-D25684E32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04" y="1523997"/>
            <a:ext cx="1067847" cy="1423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753D8-6399-41E9-8105-52838DA61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876" y="1523997"/>
            <a:ext cx="1067847" cy="14237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7769E0-852A-4E23-B1C0-F05A7EB2DC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48" y="1523997"/>
            <a:ext cx="1067847" cy="1423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562380-BABF-465E-BEBA-495AF6ECC9D5}"/>
              </a:ext>
            </a:extLst>
          </p:cNvPr>
          <p:cNvSpPr txBox="1"/>
          <p:nvPr/>
        </p:nvSpPr>
        <p:spPr>
          <a:xfrm>
            <a:off x="5286778" y="3244334"/>
            <a:ext cx="137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BCB GSO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EEE1BC-CBFB-41A1-B62F-73E5C020EE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0" y="1523995"/>
            <a:ext cx="1067849" cy="14237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28A85E-D87D-4A2D-83EF-BEB3B53E42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20" y="1523995"/>
            <a:ext cx="1067848" cy="142379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169DF8F-7EDC-424A-8E31-9486C929BEEF}"/>
              </a:ext>
            </a:extLst>
          </p:cNvPr>
          <p:cNvGrpSpPr/>
          <p:nvPr/>
        </p:nvGrpSpPr>
        <p:grpSpPr>
          <a:xfrm>
            <a:off x="685048" y="2887121"/>
            <a:ext cx="11092337" cy="373316"/>
            <a:chOff x="685048" y="2887121"/>
            <a:chExt cx="11092337" cy="3733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4D37AA-ABEA-4E2B-80A9-F7B11DF0B4CD}"/>
                </a:ext>
              </a:extLst>
            </p:cNvPr>
            <p:cNvSpPr txBox="1"/>
            <p:nvPr/>
          </p:nvSpPr>
          <p:spPr>
            <a:xfrm>
              <a:off x="1780259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Alvin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7BA1D8-2E97-44AB-9CDD-2D6D87A5C4E8}"/>
                </a:ext>
              </a:extLst>
            </p:cNvPr>
            <p:cNvSpPr txBox="1"/>
            <p:nvPr/>
          </p:nvSpPr>
          <p:spPr>
            <a:xfrm>
              <a:off x="685048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Trish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849F46-BA5B-4E9B-BC58-9C75E06306F8}"/>
                </a:ext>
              </a:extLst>
            </p:cNvPr>
            <p:cNvSpPr txBox="1"/>
            <p:nvPr/>
          </p:nvSpPr>
          <p:spPr>
            <a:xfrm>
              <a:off x="3000132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Devin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F846ED-4172-4709-9EE0-9D91C692689B}"/>
                </a:ext>
              </a:extLst>
            </p:cNvPr>
            <p:cNvSpPr txBox="1"/>
            <p:nvPr/>
          </p:nvSpPr>
          <p:spPr>
            <a:xfrm>
              <a:off x="4220005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Paul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4529C-7DB8-42B3-B1FC-34773B42ED8C}"/>
                </a:ext>
              </a:extLst>
            </p:cNvPr>
            <p:cNvSpPr txBox="1"/>
            <p:nvPr/>
          </p:nvSpPr>
          <p:spPr>
            <a:xfrm>
              <a:off x="5460602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Sagnik</a:t>
              </a:r>
              <a:endParaRPr lang="en-U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74F0EF-3E2A-4575-8F56-EDFD8C112983}"/>
                </a:ext>
              </a:extLst>
            </p:cNvPr>
            <p:cNvSpPr txBox="1"/>
            <p:nvPr/>
          </p:nvSpPr>
          <p:spPr>
            <a:xfrm>
              <a:off x="6659747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Urmi</a:t>
              </a:r>
              <a:endParaRPr lang="en-U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401162-C21F-4BB0-8DE2-E5790DC0F514}"/>
                </a:ext>
              </a:extLst>
            </p:cNvPr>
            <p:cNvSpPr txBox="1"/>
            <p:nvPr/>
          </p:nvSpPr>
          <p:spPr>
            <a:xfrm>
              <a:off x="7858892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Valeria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3AAE3B-6E92-4EC6-A982-0DFFCC3A9E3D}"/>
                </a:ext>
              </a:extLst>
            </p:cNvPr>
            <p:cNvSpPr txBox="1"/>
            <p:nvPr/>
          </p:nvSpPr>
          <p:spPr>
            <a:xfrm>
              <a:off x="9058037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Xiyu</a:t>
              </a:r>
              <a:endParaRPr lang="en-U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BFE6BB-C6BC-4CEE-8AE9-A30F4B913144}"/>
                </a:ext>
              </a:extLst>
            </p:cNvPr>
            <p:cNvSpPr txBox="1"/>
            <p:nvPr/>
          </p:nvSpPr>
          <p:spPr>
            <a:xfrm>
              <a:off x="10081363" y="2887121"/>
              <a:ext cx="1696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Dr. Marna Nelson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5E2966-EA73-4242-9AD4-A2F6A477E687}"/>
              </a:ext>
            </a:extLst>
          </p:cNvPr>
          <p:cNvGrpSpPr/>
          <p:nvPr/>
        </p:nvGrpSpPr>
        <p:grpSpPr>
          <a:xfrm>
            <a:off x="2919776" y="4074266"/>
            <a:ext cx="5939617" cy="1463905"/>
            <a:chOff x="1632514" y="4358350"/>
            <a:chExt cx="5939617" cy="14639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FE9B791-4D7A-498C-BD4A-CCA045F5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529" y="4383022"/>
              <a:ext cx="1071706" cy="142894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AB6435-25BF-46C0-AD26-A51383396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514" y="4393313"/>
              <a:ext cx="1071707" cy="14289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F5A46F9-6FDC-4A1F-823F-AE8796F63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284" y="4358350"/>
              <a:ext cx="1067847" cy="142379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BA0A626-EAB9-4424-AF71-F921831A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272" y="4358350"/>
              <a:ext cx="1067847" cy="142379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1D274A7-2CF0-4566-A57C-FC09624D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400" y="4358350"/>
              <a:ext cx="1071707" cy="1428942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40D9B5B-586C-446E-AB63-95250C60BE3F}"/>
              </a:ext>
            </a:extLst>
          </p:cNvPr>
          <p:cNvGrpSpPr/>
          <p:nvPr/>
        </p:nvGrpSpPr>
        <p:grpSpPr>
          <a:xfrm>
            <a:off x="3136768" y="5480878"/>
            <a:ext cx="5825604" cy="373316"/>
            <a:chOff x="3136768" y="4930465"/>
            <a:chExt cx="5825604" cy="37331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68E64C-46FD-48F0-B54B-F373F30C7898}"/>
                </a:ext>
              </a:extLst>
            </p:cNvPr>
            <p:cNvSpPr txBox="1"/>
            <p:nvPr/>
          </p:nvSpPr>
          <p:spPr>
            <a:xfrm>
              <a:off x="4231979" y="493046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Avani</a:t>
              </a:r>
              <a:endParaRPr lang="en-U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484578-04A4-446C-A88D-8E861583A839}"/>
                </a:ext>
              </a:extLst>
            </p:cNvPr>
            <p:cNvSpPr txBox="1"/>
            <p:nvPr/>
          </p:nvSpPr>
          <p:spPr>
            <a:xfrm>
              <a:off x="3136768" y="493046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Ashish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DF316F-E1BC-4AFC-9495-544F14FD55A2}"/>
                </a:ext>
              </a:extLst>
            </p:cNvPr>
            <p:cNvSpPr txBox="1"/>
            <p:nvPr/>
          </p:nvSpPr>
          <p:spPr>
            <a:xfrm>
              <a:off x="5451852" y="4934449"/>
              <a:ext cx="781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Pranav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0C98C0-54FE-46F9-AF8E-6B31749B4A03}"/>
                </a:ext>
              </a:extLst>
            </p:cNvPr>
            <p:cNvSpPr txBox="1"/>
            <p:nvPr/>
          </p:nvSpPr>
          <p:spPr>
            <a:xfrm>
              <a:off x="6671725" y="4930465"/>
              <a:ext cx="945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Rebekah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35FD53-C455-4F83-898F-67FE30DF5328}"/>
                </a:ext>
              </a:extLst>
            </p:cNvPr>
            <p:cNvSpPr txBox="1"/>
            <p:nvPr/>
          </p:nvSpPr>
          <p:spPr>
            <a:xfrm>
              <a:off x="7739572" y="4930465"/>
              <a:ext cx="122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Sharmistha</a:t>
              </a:r>
              <a:endParaRPr lang="en-U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62488CD-78B1-432D-9334-C3359CF017DC}"/>
              </a:ext>
            </a:extLst>
          </p:cNvPr>
          <p:cNvSpPr txBox="1"/>
          <p:nvPr/>
        </p:nvSpPr>
        <p:spPr>
          <a:xfrm>
            <a:off x="4847565" y="5788066"/>
            <a:ext cx="229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BCB Volunteers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9945F7-8D88-40DA-B2CE-6F3888D8E010}"/>
              </a:ext>
            </a:extLst>
          </p:cNvPr>
          <p:cNvSpPr txBox="1"/>
          <p:nvPr/>
        </p:nvSpPr>
        <p:spPr>
          <a:xfrm>
            <a:off x="1810989" y="5475356"/>
            <a:ext cx="122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Akshay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16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a=10 b=15 c=3.0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59716-FE04-4D55-9994-F6522FCB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72642"/>
              </p:ext>
            </p:extLst>
          </p:nvPr>
        </p:nvGraphicFramePr>
        <p:xfrm>
          <a:off x="1851980" y="2252981"/>
          <a:ext cx="8488040" cy="43857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2010">
                  <a:extLst>
                    <a:ext uri="{9D8B030D-6E8A-4147-A177-3AD203B41FA5}">
                      <a16:colId xmlns:a16="http://schemas.microsoft.com/office/drawing/2014/main" val="2055641304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3260442002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1272110098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705904291"/>
                    </a:ext>
                  </a:extLst>
                </a:gridCol>
              </a:tblGrid>
              <a:tr h="38737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463203"/>
                  </a:ext>
                </a:extLst>
              </a:tr>
              <a:tr h="445746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+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Adds values on either side of the operator.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a+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+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25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7366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- Subtraction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Subtracts right hand operand from left hand operand.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 -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–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-5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4012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 Multiplication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Multiplies values on either side of the operator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 * 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* 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150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481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 Division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Divides left hand operand by right hand operand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c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b/float(a) or float(b)/a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143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% Modulus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Divides left hand operand by right hand operand and returns remainder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%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a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% c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70645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** Exponent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Performs exponential (power) calculation on operators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1000000000000000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75026"/>
                  </a:ext>
                </a:extLst>
              </a:tr>
              <a:tr h="859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//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Floor Division - The division of operands where the result is the quotient in which the digits after the decimal point are removed.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b//a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b//c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b//float(a) or 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float(b)//a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5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8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1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folder exercises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 mins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5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Data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7907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 defines a particular way </a:t>
            </a:r>
            <a:br>
              <a:rPr lang="en-US" dirty="0"/>
            </a:br>
            <a:r>
              <a:rPr lang="en-US" dirty="0"/>
              <a:t>of organizing, storing and accessing data</a:t>
            </a:r>
          </a:p>
          <a:p>
            <a:endParaRPr lang="en-US" dirty="0"/>
          </a:p>
          <a:p>
            <a:r>
              <a:rPr lang="en-US" dirty="0"/>
              <a:t>Lists: An ordered collection of objects</a:t>
            </a:r>
          </a:p>
          <a:p>
            <a:endParaRPr lang="en-US" dirty="0"/>
          </a:p>
          <a:p>
            <a:r>
              <a:rPr lang="en-US" dirty="0"/>
              <a:t>Sets: An unordered collection of “immutable objects”</a:t>
            </a:r>
          </a:p>
          <a:p>
            <a:endParaRPr lang="en-US" dirty="0"/>
          </a:p>
          <a:p>
            <a:r>
              <a:rPr lang="en-US" dirty="0"/>
              <a:t>Dictionaries: A mutable data structure that stores key, value pairs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88D97-5E45-458D-855A-FEBED13D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140" y="0"/>
            <a:ext cx="3720860" cy="51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12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4495-9036-4F45-B1C8-762F4551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1471-48A6-449E-9A81-91FC85A65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Lists are defined with [ ] and work similarly to strings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flowers = [‘Orchid’, ’Carnation’, ’Sunflower’,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flowers[1]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‘Carnation’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flowers[2:]</a:t>
            </a:r>
            <a:r>
              <a:rPr lang="en-US" dirty="0"/>
              <a:t>	</a:t>
            </a:r>
            <a:r>
              <a:rPr lang="en-US" dirty="0">
                <a:solidFill>
                  <a:srgbClr val="FFFF99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[‘Sunflower’,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4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(flowers[2])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flowers.remove</a:t>
            </a:r>
            <a:r>
              <a:rPr lang="en-US" dirty="0">
                <a:solidFill>
                  <a:srgbClr val="FF0000"/>
                </a:solidFill>
              </a:rPr>
              <a:t>(‘Orchid’ 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flowers.append</a:t>
            </a:r>
            <a:r>
              <a:rPr lang="en-US" dirty="0">
                <a:solidFill>
                  <a:srgbClr val="FF0000"/>
                </a:solidFill>
              </a:rPr>
              <a:t>(564)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(['</a:t>
            </a:r>
            <a:r>
              <a:rPr lang="en-US" dirty="0" err="1">
                <a:solidFill>
                  <a:srgbClr val="FF0000"/>
                </a:solidFill>
              </a:rPr>
              <a:t>Roses','Tulips</a:t>
            </a:r>
            <a:r>
              <a:rPr lang="en-US" dirty="0">
                <a:solidFill>
                  <a:srgbClr val="FF0000"/>
                </a:solidFill>
              </a:rPr>
              <a:t>’]) </a:t>
            </a:r>
            <a:r>
              <a:rPr lang="en-US" dirty="0">
                <a:solidFill>
                  <a:srgbClr val="FFC000"/>
                </a:solidFill>
              </a:rPr>
              <a:t>#Adds content of list to flowers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(3.1415)		</a:t>
            </a:r>
            <a:r>
              <a:rPr lang="en-US" dirty="0">
                <a:solidFill>
                  <a:srgbClr val="FFC000"/>
                </a:solidFill>
              </a:rPr>
              <a:t>#Error 3.1415 is not a list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flowers	</a:t>
            </a:r>
            <a:r>
              <a:rPr lang="en-US" dirty="0">
                <a:solidFill>
                  <a:srgbClr val="FFC000"/>
                </a:solidFill>
              </a:rPr>
              <a:t>['Carnation', 'Sunflower', 'Marigold', 564, 'Roses’, 						'Tulips']</a:t>
            </a:r>
            <a:r>
              <a:rPr lang="en-US" dirty="0"/>
              <a:t>		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82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3370-3314-4F62-BFF8-24BCE1B5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6E8F-0E6E-4646-950E-DD98733C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are defined using the built-in set function, set()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s=set() #creates empty set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s.add</a:t>
            </a:r>
            <a:r>
              <a:rPr lang="en-US" dirty="0">
                <a:solidFill>
                  <a:srgbClr val="FF0000"/>
                </a:solidFill>
              </a:rPr>
              <a:t>(1) #add to set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set([1])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s=set([1,2,3,4,5,1,2,6,7,2]) #creates set from give list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da-DK" dirty="0">
                <a:solidFill>
                  <a:srgbClr val="FFC000"/>
                </a:solidFill>
              </a:rPr>
              <a:t>set([1, 2, 3, 4, 5, 6, 7])</a:t>
            </a:r>
          </a:p>
          <a:p>
            <a:pPr marL="457200" lvl="1" indent="0">
              <a:buNone/>
            </a:pPr>
            <a:r>
              <a:rPr lang="da-DK" dirty="0"/>
              <a:t>			</a:t>
            </a:r>
            <a:r>
              <a:rPr lang="da-DK" dirty="0">
                <a:solidFill>
                  <a:srgbClr val="FF0000"/>
                </a:solidFill>
              </a:rPr>
              <a:t>s=set(‘Mississippi’)</a:t>
            </a:r>
          </a:p>
          <a:p>
            <a:pPr marL="457200" lvl="1" indent="0">
              <a:buNone/>
            </a:pPr>
            <a:r>
              <a:rPr lang="da-DK" dirty="0">
                <a:solidFill>
                  <a:srgbClr val="FF0000"/>
                </a:solidFill>
              </a:rPr>
              <a:t>			print s	</a:t>
            </a:r>
            <a:r>
              <a:rPr lang="da-DK" dirty="0"/>
              <a:t>	</a:t>
            </a:r>
            <a:r>
              <a:rPr lang="da-DK" dirty="0">
                <a:solidFill>
                  <a:srgbClr val="FFC000"/>
                </a:solidFill>
              </a:rPr>
              <a:t> set(['i', 'p', 's', 'M'])</a:t>
            </a:r>
            <a:endParaRPr lang="en-US" dirty="0">
              <a:solidFill>
                <a:srgbClr val="FFC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44811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C90A-C804-4963-8101-C3CFC6F1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7A02-1902-4092-90F9-98F677F7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(</a:t>
            </a:r>
            <a:r>
              <a:rPr lang="en-US" dirty="0" err="1"/>
              <a:t>dict</a:t>
            </a:r>
            <a:r>
              <a:rPr lang="en-US" dirty="0"/>
              <a:t>) can be defined by using { }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d = {} #empty </a:t>
            </a:r>
            <a:r>
              <a:rPr lang="en-US" dirty="0" err="1">
                <a:solidFill>
                  <a:srgbClr val="FF0000"/>
                </a:solidFill>
              </a:rPr>
              <a:t>dict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d[1]=‘value 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d[2]=‘value 2’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 1', 2: 'value 2’}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 = {1:’value1’,2:’value2’,3:’value3’}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d[1]	</a:t>
            </a:r>
            <a:r>
              <a:rPr lang="en-US" dirty="0">
                <a:solidFill>
                  <a:srgbClr val="FFC000"/>
                </a:solidFill>
              </a:rPr>
              <a:t>‘value1’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d[5]	</a:t>
            </a:r>
            <a:r>
              <a:rPr lang="en-US" dirty="0" err="1">
                <a:solidFill>
                  <a:srgbClr val="FFC000"/>
                </a:solidFill>
              </a:rPr>
              <a:t>KeyError</a:t>
            </a:r>
            <a:r>
              <a:rPr lang="en-US" dirty="0">
                <a:solidFill>
                  <a:srgbClr val="FFC000"/>
                </a:solidFill>
              </a:rPr>
              <a:t>: 5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d['x']='</a:t>
            </a:r>
            <a:r>
              <a:rPr lang="en-US" dirty="0" err="1">
                <a:solidFill>
                  <a:srgbClr val="FF0000"/>
                </a:solidFill>
              </a:rPr>
              <a:t>valueNA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'value1', 2: 'value2', 3: 'value3', 'x': '</a:t>
            </a:r>
            <a:r>
              <a:rPr lang="en-US" dirty="0" err="1">
                <a:solidFill>
                  <a:srgbClr val="FFC000"/>
                </a:solidFill>
              </a:rPr>
              <a:t>valueNA</a:t>
            </a:r>
            <a:r>
              <a:rPr lang="en-US" dirty="0">
                <a:solidFill>
                  <a:srgbClr val="FFC000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4291733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2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ex2.py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Take a look at “data-structures.py” file under examples to see syntax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54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Conditionals and Loops</a:t>
            </a:r>
          </a:p>
          <a:p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75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uses indentation to define code blocks</a:t>
            </a:r>
          </a:p>
          <a:p>
            <a:r>
              <a:rPr lang="en-US" dirty="0"/>
              <a:t>A code block is a lexical structure of the source code</a:t>
            </a:r>
          </a:p>
          <a:p>
            <a:pPr lvl="1"/>
            <a:r>
              <a:rPr lang="en-US" dirty="0"/>
              <a:t>E.g. use </a:t>
            </a:r>
            <a:r>
              <a:rPr lang="en-US" i="1" dirty="0"/>
              <a:t>for</a:t>
            </a:r>
            <a:r>
              <a:rPr lang="en-US" dirty="0"/>
              <a:t> loop to repeat statement 10 times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=0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range(10):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#prints 0,1,2…9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#prints 9</a:t>
            </a:r>
          </a:p>
          <a:p>
            <a:r>
              <a:rPr lang="en-US" dirty="0"/>
              <a:t>Note the colon (:) and indentation after the </a:t>
            </a:r>
            <a:r>
              <a:rPr lang="en-US" i="1" dirty="0"/>
              <a:t>for</a:t>
            </a:r>
            <a:r>
              <a:rPr lang="en-US" dirty="0"/>
              <a:t> statement. All the statements having larger and equal margin from left are interpreted as a part of the </a:t>
            </a:r>
            <a:r>
              <a:rPr lang="en-US" i="1" dirty="0"/>
              <a:t>for</a:t>
            </a:r>
            <a:r>
              <a:rPr lang="en-US" dirty="0"/>
              <a:t> block.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4534B-4161-4D9F-AD11-B55B8EA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78" y="106532"/>
            <a:ext cx="4070603" cy="229043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D612B63-4219-41E5-8734-7D9844FD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4" b="44952" l="17091" r="62182">
                        <a14:foregroundMark x1="26970" y1="13691" x2="26970" y2="13691"/>
                        <a14:foregroundMark x1="24909" y1="12843" x2="24909" y2="12843"/>
                        <a14:foregroundMark x1="22061" y1="14257" x2="22061" y2="14257"/>
                        <a14:foregroundMark x1="27939" y1="11026" x2="27939" y2="11026"/>
                        <a14:foregroundMark x1="30606" y1="11187" x2="53152" y2="11712"/>
                        <a14:foregroundMark x1="53636" y1="10784" x2="59818" y2="19669"/>
                        <a14:foregroundMark x1="30424" y1="10945" x2="19697" y2="19103"/>
                        <a14:foregroundMark x1="20667" y1="19103" x2="17091" y2="27787"/>
                        <a14:foregroundMark x1="47212" y1="10622" x2="27758" y2="6866"/>
                        <a14:foregroundMark x1="24000" y1="14055" x2="56545" y2="6664"/>
                        <a14:foregroundMark x1="55455" y1="7674" x2="62303" y2="15711"/>
                        <a14:foregroundMark x1="59273" y1="20194" x2="58242" y2="43982"/>
                        <a14:foregroundMark x1="27758" y1="39499" x2="56848" y2="44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87" t="8977" r="36827" b="53049"/>
          <a:stretch/>
        </p:blipFill>
        <p:spPr>
          <a:xfrm rot="21044182">
            <a:off x="8787228" y="432632"/>
            <a:ext cx="1066214" cy="134999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63945-F3D0-4B77-A2E5-897109B23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449" l="619" r="98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404" y="2966430"/>
            <a:ext cx="3075377" cy="18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4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9A63-0D97-4DC8-B3D6-0A1AE41A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15153C-919A-4897-A409-6B7A2A535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08" y="1690688"/>
            <a:ext cx="1428750" cy="1905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3F028-016A-4A2F-9630-0BDCF9FE590C}"/>
              </a:ext>
            </a:extLst>
          </p:cNvPr>
          <p:cNvSpPr txBox="1"/>
          <p:nvPr/>
        </p:nvSpPr>
        <p:spPr>
          <a:xfrm>
            <a:off x="4715805" y="3595688"/>
            <a:ext cx="135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Levi Baber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622D-47DC-4081-862B-EDF7D89099C6}"/>
              </a:ext>
            </a:extLst>
          </p:cNvPr>
          <p:cNvSpPr txBox="1"/>
          <p:nvPr/>
        </p:nvSpPr>
        <p:spPr>
          <a:xfrm>
            <a:off x="6470114" y="3595688"/>
            <a:ext cx="208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Jennifer D Johnson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58DB8-3951-4111-B647-E5309CC3734F}"/>
              </a:ext>
            </a:extLst>
          </p:cNvPr>
          <p:cNvSpPr txBox="1"/>
          <p:nvPr/>
        </p:nvSpPr>
        <p:spPr>
          <a:xfrm>
            <a:off x="4880437" y="4551919"/>
            <a:ext cx="278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 Support Staff</a:t>
            </a:r>
          </a:p>
        </p:txBody>
      </p:sp>
    </p:spTree>
    <p:extLst>
      <p:ext uri="{BB962C8B-B14F-4D97-AF65-F5344CB8AC3E}">
        <p14:creationId xmlns:p14="http://schemas.microsoft.com/office/powerpoint/2010/main" val="3193227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64F3-E3B8-4AC9-BBD2-F5385E13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6139-DE6C-4570-B3D7-FA43CE49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i="1" dirty="0"/>
              <a:t>If</a:t>
            </a:r>
            <a:r>
              <a:rPr lang="en-US" sz="3000" dirty="0"/>
              <a:t> statements or the </a:t>
            </a:r>
            <a:r>
              <a:rPr lang="en-US" sz="3000" i="1" dirty="0"/>
              <a:t>if/else </a:t>
            </a:r>
            <a:r>
              <a:rPr lang="en-US" sz="3000" dirty="0"/>
              <a:t>statements are used to execute/skip a code block based on a condition</a:t>
            </a:r>
          </a:p>
          <a:p>
            <a:r>
              <a:rPr lang="en-US" sz="3000" dirty="0"/>
              <a:t>Basic syntax looks like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</a:t>
            </a:r>
            <a:r>
              <a:rPr lang="en-US" sz="2400" dirty="0" err="1">
                <a:solidFill>
                  <a:srgbClr val="FF0000"/>
                </a:solidFill>
              </a:rPr>
              <a:t>planA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 </a:t>
            </a:r>
            <a:r>
              <a:rPr lang="en-US" sz="2400" dirty="0" err="1">
                <a:solidFill>
                  <a:srgbClr val="FF0000"/>
                </a:solidFill>
              </a:rPr>
              <a:t>planB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2DB94E-8B67-4B1B-8FC4-217FE0CDAFF2}"/>
              </a:ext>
            </a:extLst>
          </p:cNvPr>
          <p:cNvSpPr txBox="1">
            <a:spLocks/>
          </p:cNvSpPr>
          <p:nvPr/>
        </p:nvSpPr>
        <p:spPr>
          <a:xfrm>
            <a:off x="4504679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have multiple 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</a:t>
            </a:r>
            <a:r>
              <a:rPr lang="en-US" sz="2200" dirty="0" err="1">
                <a:solidFill>
                  <a:srgbClr val="FF0000"/>
                </a:solidFill>
              </a:rPr>
              <a:t>elif</a:t>
            </a:r>
            <a:r>
              <a:rPr lang="en-US" sz="2200" dirty="0">
                <a:solidFill>
                  <a:srgbClr val="FF0000"/>
                </a:solidFill>
              </a:rPr>
              <a:t>(condition2):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 </a:t>
            </a:r>
            <a:r>
              <a:rPr lang="en-US" sz="2200" dirty="0" err="1">
                <a:solidFill>
                  <a:srgbClr val="FF0000"/>
                </a:solidFill>
              </a:rPr>
              <a:t>planB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planC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76F54B-4F46-4B90-AA5C-9B9A7E6BEBD5}"/>
              </a:ext>
            </a:extLst>
          </p:cNvPr>
          <p:cNvSpPr txBox="1">
            <a:spLocks/>
          </p:cNvSpPr>
          <p:nvPr/>
        </p:nvSpPr>
        <p:spPr>
          <a:xfrm>
            <a:off x="7885960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be without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61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3E6F-45CA-45ED-ADDD-CDB5541A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9B66-EFC8-4001-9DBA-3BCC66693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conditions checked by if statements are </a:t>
            </a:r>
            <a:br>
              <a:rPr lang="en-US" dirty="0"/>
            </a:br>
            <a:r>
              <a:rPr lang="en-US" dirty="0"/>
              <a:t>called logical expressions</a:t>
            </a:r>
          </a:p>
          <a:p>
            <a:endParaRPr lang="en-US" dirty="0"/>
          </a:p>
          <a:p>
            <a:r>
              <a:rPr lang="en-US" dirty="0"/>
              <a:t>A logical expression can have a value “True” or “False” only</a:t>
            </a:r>
          </a:p>
          <a:p>
            <a:endParaRPr lang="en-US" dirty="0"/>
          </a:p>
          <a:p>
            <a:r>
              <a:rPr lang="en-US" dirty="0"/>
              <a:t>If value for a condition is “True”, the corresponding code block will get executed otherwise it will be skipped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3F241-267E-419B-97B1-483A4F98B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91" b="8534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2" b="14369"/>
          <a:stretch/>
        </p:blipFill>
        <p:spPr>
          <a:xfrm>
            <a:off x="4814930" y="507167"/>
            <a:ext cx="2562140" cy="31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74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537-BC56-4F43-BC7B-B8741247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14F79F-F9E9-4700-A8C6-3549BE30D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487230"/>
              </p:ext>
            </p:extLst>
          </p:nvPr>
        </p:nvGraphicFramePr>
        <p:xfrm>
          <a:off x="838200" y="1408374"/>
          <a:ext cx="10515600" cy="5237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399828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967592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3897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5943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Example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29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Equals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==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6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!=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6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7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7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0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9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 the same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3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or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7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and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Membership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8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678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69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if-else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“if-else.py” under the examples directory</a:t>
            </a:r>
          </a:p>
          <a:p>
            <a:r>
              <a:rPr lang="en-US" dirty="0"/>
              <a:t>Run the “if-else.py” file and try to understand how if-else statements work.</a:t>
            </a:r>
          </a:p>
          <a:p>
            <a:r>
              <a:rPr lang="en-US" dirty="0"/>
              <a:t>Make changes to the if-else conditions to allow the user to enter a power till 7 but limit the range of number from 0 till 5</a:t>
            </a:r>
          </a:p>
          <a:p>
            <a:r>
              <a:rPr lang="en-US" dirty="0"/>
              <a:t>Add an additional 4</a:t>
            </a:r>
            <a:r>
              <a:rPr lang="en-US" baseline="30000" dirty="0"/>
              <a:t>th</a:t>
            </a:r>
            <a:r>
              <a:rPr lang="en-US" dirty="0"/>
              <a:t> option to let user find the reciprocal of the number e.g. reciprocal of 5 is 1/5 = 0.2. What will be the reciprocal if user enters 0 ?? Can you handle this exception using an if-else statement</a:t>
            </a:r>
          </a:p>
        </p:txBody>
      </p:sp>
    </p:spTree>
    <p:extLst>
      <p:ext uri="{BB962C8B-B14F-4D97-AF65-F5344CB8AC3E}">
        <p14:creationId xmlns:p14="http://schemas.microsoft.com/office/powerpoint/2010/main" val="313833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9300-AAF8-4CCB-9D4E-E19B14E8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57A3-9ED2-41D3-92BA-3A193EC7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loop is a structure which allows execution of a code block repeatedly until a terminating criteria is reached.</a:t>
            </a:r>
          </a:p>
          <a:p>
            <a:r>
              <a:rPr lang="en-US" dirty="0"/>
              <a:t>For loop: repeat a block of code fixed number of times</a:t>
            </a:r>
          </a:p>
          <a:p>
            <a:pPr lvl="1"/>
            <a:r>
              <a:rPr lang="en-US" dirty="0"/>
              <a:t>Requires starting and ending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range(0,10):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I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range() is an in-built function that will generate a list of numbers. E.g. range(0,3) will generate [0,1,2] and so will range(3). range(1,10,3) will generate [1,4,7] last argument is the step.</a:t>
            </a:r>
            <a:r>
              <a:rPr lang="en-US" dirty="0">
                <a:solidFill>
                  <a:srgbClr val="FF000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16351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44B3-D35C-4D9A-A318-EACE5BFA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8E7F-DBC8-4CB3-A02A-D4EFADEA6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run until a certain condition is satisfied</a:t>
            </a:r>
          </a:p>
          <a:p>
            <a:pPr lvl="1"/>
            <a:r>
              <a:rPr lang="en-US" dirty="0"/>
              <a:t>Requires a stopping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x=0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while(x&lt;10):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    print x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    x=x+1		#if x is not updated loop will never finish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Note: Python doesn't support x++ use x=x+1 or x+=1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63DB7-0893-44C5-B4A8-D7F86BC9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7120" r="7249" b="8090"/>
          <a:stretch/>
        </p:blipFill>
        <p:spPr>
          <a:xfrm>
            <a:off x="8460419" y="115408"/>
            <a:ext cx="3599467" cy="26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81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2C5A-469A-4B91-AC12-99FDAF8A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54AC-C3C4-42D4-87F8-3B6D874A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and continue are special statements. </a:t>
            </a:r>
            <a:r>
              <a:rPr lang="en-US" i="1" dirty="0"/>
              <a:t>break </a:t>
            </a:r>
            <a:r>
              <a:rPr lang="en-US" dirty="0"/>
              <a:t>is used to break out of the loop and </a:t>
            </a:r>
            <a:r>
              <a:rPr lang="en-US" i="1" dirty="0"/>
              <a:t>continue</a:t>
            </a:r>
            <a:r>
              <a:rPr lang="en-US" dirty="0"/>
              <a:t> is used to skip code block and return to for or while statement and start over.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			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mylist</a:t>
            </a:r>
            <a:r>
              <a:rPr lang="en-US" dirty="0">
                <a:solidFill>
                  <a:srgbClr val="FF0000"/>
                </a:solidFill>
              </a:rPr>
              <a:t> = [1,2,3,4,5,6,7,8]</a:t>
            </a:r>
            <a:endParaRPr lang="en-US" i="1" dirty="0">
              <a:solidFill>
                <a:srgbClr val="FF0000"/>
              </a:solidFill>
            </a:endParaRP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for i in l: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% 2==0):		</a:t>
            </a:r>
            <a:r>
              <a:rPr lang="en-US" dirty="0">
                <a:solidFill>
                  <a:srgbClr val="FFC000"/>
                </a:solidFill>
              </a:rPr>
              <a:t>#skips any even number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continue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== 7):		</a:t>
            </a:r>
            <a:r>
              <a:rPr lang="en-US" dirty="0">
                <a:solidFill>
                  <a:srgbClr val="FFC000"/>
                </a:solidFill>
              </a:rPr>
              <a:t>#exits when 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is equal to 7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break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prints 1,3,5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1230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“loops.py” under the examples directory</a:t>
            </a:r>
          </a:p>
          <a:p>
            <a:r>
              <a:rPr lang="en-US" dirty="0"/>
              <a:t>Run the “loop.py” file and try to understand how for and while loop statements work.</a:t>
            </a:r>
          </a:p>
          <a:p>
            <a:r>
              <a:rPr lang="en-US" dirty="0"/>
              <a:t>Write a for or while loop that allows user to see the last n primes in the list. E.g. if input is 3 output should be 61, 67, 71.</a:t>
            </a:r>
          </a:p>
        </p:txBody>
      </p:sp>
    </p:spTree>
    <p:extLst>
      <p:ext uri="{BB962C8B-B14F-4D97-AF65-F5344CB8AC3E}">
        <p14:creationId xmlns:p14="http://schemas.microsoft.com/office/powerpoint/2010/main" val="2369130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9EFE-F518-4D29-A29B-9651AF6E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values inside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8AD1-1CBA-4382-A992-EE49799C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we need to change values inside a loop depending on the computational problem</a:t>
            </a:r>
          </a:p>
          <a:p>
            <a:pPr lvl="1"/>
            <a:r>
              <a:rPr lang="en-US" dirty="0"/>
              <a:t>Be careful to initialize variables before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l=[‘</a:t>
            </a:r>
            <a:r>
              <a:rPr lang="en-US" sz="1800" dirty="0" err="1">
                <a:solidFill>
                  <a:srgbClr val="FF0000"/>
                </a:solidFill>
              </a:rPr>
              <a:t>abc</a:t>
            </a:r>
            <a:r>
              <a:rPr lang="en-US" sz="1800" dirty="0">
                <a:solidFill>
                  <a:srgbClr val="FF0000"/>
                </a:solidFill>
              </a:rPr>
              <a:t>’, ‘def’]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string=‘’			#important to initialize string to empty 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l: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string= </a:t>
            </a:r>
            <a:r>
              <a:rPr lang="en-US" sz="1800" dirty="0" err="1">
                <a:solidFill>
                  <a:srgbClr val="FF0000"/>
                </a:solidFill>
              </a:rPr>
              <a:t>string+x</a:t>
            </a:r>
            <a:r>
              <a:rPr lang="en-US" sz="1800" dirty="0">
                <a:solidFill>
                  <a:srgbClr val="FF0000"/>
                </a:solidFill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string		</a:t>
            </a:r>
            <a:r>
              <a:rPr lang="en-US" sz="1800" dirty="0">
                <a:solidFill>
                  <a:srgbClr val="FFC000"/>
                </a:solidFill>
              </a:rPr>
              <a:t>#prints </a:t>
            </a:r>
            <a:r>
              <a:rPr lang="en-US" sz="1800" dirty="0" err="1">
                <a:solidFill>
                  <a:srgbClr val="FFC000"/>
                </a:solidFill>
              </a:rPr>
              <a:t>abcdef</a:t>
            </a:r>
            <a:r>
              <a:rPr lang="en-US" sz="1800" dirty="0">
                <a:solidFill>
                  <a:srgbClr val="FFC000"/>
                </a:solidFill>
              </a:rPr>
              <a:t>. Note: ‘’.join(l) does same thing</a:t>
            </a:r>
            <a:endParaRPr lang="en-US" sz="1400" dirty="0">
              <a:solidFill>
                <a:srgbClr val="FFC000"/>
              </a:solidFill>
            </a:endParaRP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Example finding sum on first n natural numbers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n=5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=0			#important to initialize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 =0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range(n+1):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</a:t>
            </a:r>
            <a:r>
              <a:rPr lang="en-US" sz="1800" dirty="0" err="1">
                <a:solidFill>
                  <a:srgbClr val="FF0000"/>
                </a:solidFill>
              </a:rPr>
              <a:t>totalsum+x</a:t>
            </a:r>
            <a:r>
              <a:rPr lang="en-US" sz="1800" dirty="0">
                <a:solidFill>
                  <a:srgbClr val="FF0000"/>
                </a:solidFill>
              </a:rPr>
              <a:t>		#adds numbers 0 till 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>
                <a:solidFill>
                  <a:srgbClr val="FFC000"/>
                </a:solidFill>
              </a:rPr>
              <a:t>#prints 15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54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3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ex3.py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45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73D9-5E57-4B1D-85DE-EEA13362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workshop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C025-8E2B-476C-9D4E-DF0D03110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https://tinyurl.com/bcb-py-2018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94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Functions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08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modules of code that perform a specific task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promote reusability of code</a:t>
            </a:r>
          </a:p>
          <a:p>
            <a:pPr lvl="1"/>
            <a:r>
              <a:rPr lang="en-US" dirty="0"/>
              <a:t>E.g. Imagine if the built-in function “</a:t>
            </a:r>
            <a:r>
              <a:rPr lang="en-US" dirty="0" err="1"/>
              <a:t>len</a:t>
            </a:r>
            <a:r>
              <a:rPr lang="en-US" dirty="0"/>
              <a:t>()” was not defined. You would have to write your code every time you needed to get length of an object.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development easier by splitting a large complex program into smaller modules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it easier to detect bugs in the program</a:t>
            </a:r>
          </a:p>
        </p:txBody>
      </p:sp>
    </p:spTree>
    <p:extLst>
      <p:ext uri="{BB962C8B-B14F-4D97-AF65-F5344CB8AC3E}">
        <p14:creationId xmlns:p14="http://schemas.microsoft.com/office/powerpoint/2010/main" val="1185121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 in Python begins with “def” keyword followed by function name and parentheses.</a:t>
            </a:r>
          </a:p>
          <a:p>
            <a:r>
              <a:rPr lang="en-US" dirty="0"/>
              <a:t>The arguments the function takes are placed in the parentheses.</a:t>
            </a:r>
          </a:p>
          <a:p>
            <a:r>
              <a:rPr lang="en-US" dirty="0"/>
              <a:t>The function block starts after a “:” </a:t>
            </a:r>
          </a:p>
          <a:p>
            <a:r>
              <a:rPr lang="en-US" dirty="0"/>
              <a:t>“return” statement returns a value from the function. If “return” is absent the function returns “None”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a,b</a:t>
            </a:r>
            <a:r>
              <a:rPr lang="en-US" dirty="0">
                <a:solidFill>
                  <a:srgbClr val="FF0000"/>
                </a:solidFill>
              </a:rPr>
              <a:t>):	#function name is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, arguments are a and b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    return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r>
              <a:rPr lang="en-US" dirty="0">
                <a:solidFill>
                  <a:srgbClr val="FF0000"/>
                </a:solidFill>
              </a:rPr>
              <a:t>	#returns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(5,2)	#calls the function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 with a=5 and b=2 and 					   prints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30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“functions.py” under the examples directory</a:t>
            </a:r>
          </a:p>
          <a:p>
            <a:r>
              <a:rPr lang="en-US" dirty="0"/>
              <a:t>Run the “functions.py” file and try to understand how functions work.</a:t>
            </a:r>
          </a:p>
          <a:p>
            <a:r>
              <a:rPr lang="en-US" dirty="0"/>
              <a:t>How many arguments each functions take ?</a:t>
            </a:r>
          </a:p>
          <a:p>
            <a:r>
              <a:rPr lang="en-US" dirty="0"/>
              <a:t>Write a function “</a:t>
            </a:r>
            <a:r>
              <a:rPr lang="en-US" dirty="0" err="1"/>
              <a:t>getAge</a:t>
            </a:r>
            <a:r>
              <a:rPr lang="en-US" dirty="0"/>
              <a:t>” which will ask for user’s age and print it.</a:t>
            </a:r>
          </a:p>
        </p:txBody>
      </p:sp>
    </p:spTree>
    <p:extLst>
      <p:ext uri="{BB962C8B-B14F-4D97-AF65-F5344CB8AC3E}">
        <p14:creationId xmlns:p14="http://schemas.microsoft.com/office/powerpoint/2010/main" val="3825491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3D8E-FC41-4493-95B1-190374F3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and local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C98F-F481-4824-9CD2-21659D0C7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with global scope can be accessed any where in the program</a:t>
            </a:r>
          </a:p>
          <a:p>
            <a:r>
              <a:rPr lang="en-US" dirty="0"/>
              <a:t>A variable with local scope is valid only in the code-block it is defined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a=10		#a has global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():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b=10		#b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a=5		#a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b	#prints b=10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a		#prints a=5, local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a		#prints a=10	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b		#error b is not defined, its scope ended with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72897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4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ex4.py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10-15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02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latin typeface="Blacksword" pitchFamily="50" charset="0"/>
              </a:rPr>
              <a:t>Input/Output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0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is usually stored in plain text files and to process/analyze data we need to first read it in our program</a:t>
            </a:r>
          </a:p>
          <a:p>
            <a:r>
              <a:rPr lang="en-US" dirty="0"/>
              <a:t>Python provides a very good support via built-in functions to do file operations</a:t>
            </a:r>
          </a:p>
          <a:p>
            <a:r>
              <a:rPr lang="en-US" dirty="0"/>
              <a:t>“open(‘filename’, ‘mode’)” function opens the file</a:t>
            </a:r>
          </a:p>
          <a:p>
            <a:pPr lvl="1"/>
            <a:r>
              <a:rPr lang="en-US" dirty="0"/>
              <a:t>Filename is the name of the file to open, mode is one of the following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‘r’: Read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‘w’: Write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‘a’: Append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‘r+’: Read and write both.</a:t>
            </a:r>
          </a:p>
          <a:p>
            <a:r>
              <a:rPr lang="en-US" dirty="0"/>
              <a:t>Use close() functions to close the file when done.</a:t>
            </a:r>
          </a:p>
        </p:txBody>
      </p:sp>
    </p:spTree>
    <p:extLst>
      <p:ext uri="{BB962C8B-B14F-4D97-AF65-F5344CB8AC3E}">
        <p14:creationId xmlns:p14="http://schemas.microsoft.com/office/powerpoint/2010/main" val="216963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(easy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with open(‘</a:t>
            </a:r>
            <a:r>
              <a:rPr lang="en-US" dirty="0" err="1">
                <a:solidFill>
                  <a:srgbClr val="FF0000"/>
                </a:solidFill>
              </a:rPr>
              <a:t>filepath</a:t>
            </a:r>
            <a:r>
              <a:rPr lang="en-US" dirty="0">
                <a:solidFill>
                  <a:srgbClr val="FF0000"/>
                </a:solidFill>
              </a:rPr>
              <a:t>/datafile.txt’) as f:	#f is a File object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data=</a:t>
            </a:r>
            <a:r>
              <a:rPr lang="en-US" dirty="0" err="1">
                <a:solidFill>
                  <a:srgbClr val="FF0000"/>
                </a:solidFill>
              </a:rPr>
              <a:t>f.read</a:t>
            </a:r>
            <a:r>
              <a:rPr lang="en-US" dirty="0">
                <a:solidFill>
                  <a:srgbClr val="FF0000"/>
                </a:solidFill>
              </a:rPr>
              <a:t>().</a:t>
            </a:r>
            <a:r>
              <a:rPr lang="en-US" dirty="0" err="1">
                <a:solidFill>
                  <a:srgbClr val="FF0000"/>
                </a:solidFill>
              </a:rPr>
              <a:t>splitlines</a:t>
            </a:r>
            <a:r>
              <a:rPr lang="en-US" dirty="0">
                <a:solidFill>
                  <a:srgbClr val="FF0000"/>
                </a:solidFill>
              </a:rPr>
              <a:t>()	#read file line-by-line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data 				#now file is in the list data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(data)			#print total number of lines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“with” allows for simpler syntax and make sure file is closed after reading is done. No need to use close()</a:t>
            </a:r>
          </a:p>
          <a:p>
            <a:r>
              <a:rPr lang="en-US" dirty="0" err="1"/>
              <a:t>f.write</a:t>
            </a:r>
            <a:r>
              <a:rPr lang="en-US" dirty="0"/>
              <a:t>() writes to file when opened in ‘w’, ‘a’ or ‘r+’ mode</a:t>
            </a:r>
          </a:p>
          <a:p>
            <a:r>
              <a:rPr lang="en-US"/>
              <a:t>Note: Make </a:t>
            </a:r>
            <a:r>
              <a:rPr lang="en-US" dirty="0"/>
              <a:t>sure to convert data from </a:t>
            </a:r>
            <a:r>
              <a:rPr lang="en-US" dirty="0" err="1"/>
              <a:t>typr</a:t>
            </a:r>
            <a:r>
              <a:rPr lang="en-US" dirty="0"/>
              <a:t> “</a:t>
            </a:r>
            <a:r>
              <a:rPr lang="en-US" dirty="0" err="1"/>
              <a:t>str</a:t>
            </a:r>
            <a:r>
              <a:rPr lang="en-US" dirty="0"/>
              <a:t>” to </a:t>
            </a:r>
            <a:r>
              <a:rPr lang="en-US" dirty="0" err="1"/>
              <a:t>int</a:t>
            </a:r>
            <a:r>
              <a:rPr lang="en-US" dirty="0"/>
              <a:t> or float</a:t>
            </a:r>
          </a:p>
        </p:txBody>
      </p:sp>
    </p:spTree>
    <p:extLst>
      <p:ext uri="{BB962C8B-B14F-4D97-AF65-F5344CB8AC3E}">
        <p14:creationId xmlns:p14="http://schemas.microsoft.com/office/powerpoint/2010/main" val="3106323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“readfile.py” under the examples directory</a:t>
            </a:r>
          </a:p>
          <a:p>
            <a:r>
              <a:rPr lang="en-US" dirty="0"/>
              <a:t>Run the “readfile.py” file and try to understand how it works.</a:t>
            </a:r>
          </a:p>
          <a:p>
            <a:r>
              <a:rPr lang="en-US" dirty="0"/>
              <a:t>What happens if you use </a:t>
            </a:r>
            <a:r>
              <a:rPr lang="en-US" dirty="0" err="1"/>
              <a:t>readlines</a:t>
            </a:r>
            <a:r>
              <a:rPr lang="en-US" dirty="0"/>
              <a:t>() instead of read().</a:t>
            </a:r>
            <a:r>
              <a:rPr lang="en-US" dirty="0" err="1"/>
              <a:t>splitlines</a:t>
            </a:r>
            <a:r>
              <a:rPr lang="en-US" dirty="0"/>
              <a:t>()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16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930-34C5-42F6-92FA-E95095B6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6D34-393E-4B3F-BC95-73198395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  Introduction to 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Writing first Python program: </a:t>
            </a:r>
            <a:r>
              <a:rPr lang="en-US" dirty="0" err="1"/>
              <a:t>Str</a:t>
            </a:r>
            <a:r>
              <a:rPr lang="en-US" dirty="0"/>
              <a:t> and other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structures: Lists, Sets, Dictionaries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Conditionals and Loops: if/else, for and while loops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Functions in 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</a:t>
            </a:r>
            <a:r>
              <a:rPr lang="en-US" dirty="0" err="1"/>
              <a:t>Input/Output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71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5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ex5.py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89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Blacksword" pitchFamily="50" charset="0"/>
              </a:rPr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1292238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programs in Python</a:t>
            </a:r>
          </a:p>
          <a:p>
            <a:r>
              <a:rPr lang="en-US" dirty="0"/>
              <a:t>Basics of Python object type i.e. </a:t>
            </a:r>
            <a:r>
              <a:rPr lang="en-US" dirty="0" err="1"/>
              <a:t>str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float, Boolean</a:t>
            </a:r>
          </a:p>
          <a:p>
            <a:r>
              <a:rPr lang="en-US" dirty="0"/>
              <a:t>Three data structures Lists, Sets, </a:t>
            </a:r>
            <a:r>
              <a:rPr lang="en-US" dirty="0" err="1"/>
              <a:t>Dicts</a:t>
            </a:r>
            <a:endParaRPr lang="en-US" dirty="0"/>
          </a:p>
          <a:p>
            <a:r>
              <a:rPr lang="en-US" dirty="0"/>
              <a:t>If/else and loops</a:t>
            </a:r>
          </a:p>
          <a:p>
            <a:r>
              <a:rPr lang="en-US" dirty="0"/>
              <a:t>Defining functions</a:t>
            </a:r>
          </a:p>
          <a:p>
            <a:r>
              <a:rPr lang="en-US" dirty="0"/>
              <a:t>Reading data from files</a:t>
            </a:r>
          </a:p>
        </p:txBody>
      </p:sp>
    </p:spTree>
    <p:extLst>
      <p:ext uri="{BB962C8B-B14F-4D97-AF65-F5344CB8AC3E}">
        <p14:creationId xmlns:p14="http://schemas.microsoft.com/office/powerpoint/2010/main" val="397891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out these really awesome (free) sources of python knowledge</a:t>
            </a:r>
          </a:p>
          <a:p>
            <a:pPr lvl="1"/>
            <a:r>
              <a:rPr lang="en-US" dirty="0"/>
              <a:t>Google's Python Class: </a:t>
            </a:r>
            <a:r>
              <a:rPr lang="en-US" dirty="0">
                <a:hlinkClick r:id="rId2"/>
              </a:rPr>
              <a:t>https://developers.google.com/edu/python/</a:t>
            </a:r>
            <a:endParaRPr lang="en-US" dirty="0"/>
          </a:p>
          <a:p>
            <a:pPr lvl="1"/>
            <a:r>
              <a:rPr lang="en-US" dirty="0"/>
              <a:t>The Python Tutorial: </a:t>
            </a:r>
            <a:r>
              <a:rPr lang="en-US" dirty="0">
                <a:hlinkClick r:id="rId3"/>
              </a:rPr>
              <a:t>https://docs.python.org/3/tutorial/index.html</a:t>
            </a:r>
            <a:endParaRPr lang="en-US" dirty="0"/>
          </a:p>
          <a:p>
            <a:pPr lvl="1"/>
            <a:r>
              <a:rPr lang="en-US" dirty="0"/>
              <a:t>You can access all the workshop material at https://github.com/urmi-21/BCB-python-workshop-2018</a:t>
            </a:r>
          </a:p>
          <a:p>
            <a:r>
              <a:rPr lang="en-US" dirty="0"/>
              <a:t>If you get stuck or need help, </a:t>
            </a:r>
            <a:r>
              <a:rPr lang="en-US" b="1" dirty="0"/>
              <a:t>Google it! </a:t>
            </a:r>
            <a:r>
              <a:rPr lang="en-US" dirty="0"/>
              <a:t>Or post your questions to stackoverflow.com only if you couldn’t find an answer</a:t>
            </a:r>
          </a:p>
          <a:p>
            <a:r>
              <a:rPr lang="en-US" dirty="0"/>
              <a:t>Always write comments in you code to make it more readable</a:t>
            </a:r>
          </a:p>
          <a:p>
            <a:r>
              <a:rPr lang="en-US" dirty="0"/>
              <a:t>Once again array indexing starts from zero !!!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85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Blacksword" pitchFamily="50" charset="0"/>
              </a:rPr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304484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1F9E-957C-4F30-99C3-CBEB717C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DD5FD4-7219-4203-AB84-08D99456E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177594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1B3-0DB5-4E69-B0F6-F97039A5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AC7259-AC43-4AE2-9E3D-1BE76312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2" t="33611" r="20430" b="25634"/>
          <a:stretch/>
        </p:blipFill>
        <p:spPr>
          <a:xfrm>
            <a:off x="537897" y="2006353"/>
            <a:ext cx="10815903" cy="3882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A6898-395A-4CD9-B64C-52D7BB21DB9C}"/>
              </a:ext>
            </a:extLst>
          </p:cNvPr>
          <p:cNvSpPr txBox="1"/>
          <p:nvPr/>
        </p:nvSpPr>
        <p:spPr>
          <a:xfrm>
            <a:off x="6835806" y="5519116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Ref: https://www.python.org/doc/essays/blurb/</a:t>
            </a:r>
          </a:p>
        </p:txBody>
      </p:sp>
    </p:spTree>
    <p:extLst>
      <p:ext uri="{BB962C8B-B14F-4D97-AF65-F5344CB8AC3E}">
        <p14:creationId xmlns:p14="http://schemas.microsoft.com/office/powerpoint/2010/main" val="304081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D89-9B39-42F6-920D-5F20A6D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3A646-89C7-48EC-803F-301043E7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7592" t="33611" r="20430" b="25634"/>
          <a:stretch/>
        </p:blipFill>
        <p:spPr>
          <a:xfrm>
            <a:off x="674255" y="2004289"/>
            <a:ext cx="10679545" cy="383309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483F70-4BB2-47BD-9D5C-9C12597A4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3" t="37151" r="71580" b="58528"/>
          <a:stretch/>
        </p:blipFill>
        <p:spPr>
          <a:xfrm>
            <a:off x="209451" y="2336799"/>
            <a:ext cx="2330550" cy="406402"/>
          </a:xfrm>
          <a:prstGeom prst="rect">
            <a:avLst/>
          </a:prstGeom>
          <a:noFill/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EBD384-E15B-4D9B-82E9-85768271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7" t="37011" r="21516" b="58077"/>
          <a:stretch/>
        </p:blipFill>
        <p:spPr>
          <a:xfrm>
            <a:off x="6615546" y="2336798"/>
            <a:ext cx="4738254" cy="480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32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1665</TotalTime>
  <Words>2524</Words>
  <Application>Microsoft Office PowerPoint</Application>
  <PresentationFormat>Widescreen</PresentationFormat>
  <Paragraphs>565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Arial Black</vt:lpstr>
      <vt:lpstr>Arial Narrow</vt:lpstr>
      <vt:lpstr>Bell MT</vt:lpstr>
      <vt:lpstr>Blacksword</vt:lpstr>
      <vt:lpstr>Calibri</vt:lpstr>
      <vt:lpstr>Century</vt:lpstr>
      <vt:lpstr>Garamond</vt:lpstr>
      <vt:lpstr>Wingdings</vt:lpstr>
      <vt:lpstr>Office Theme</vt:lpstr>
      <vt:lpstr>BCB Python Workshop 03 23 2018</vt:lpstr>
      <vt:lpstr>Welcome to basic Python workshop</vt:lpstr>
      <vt:lpstr>Acknowledgement</vt:lpstr>
      <vt:lpstr>Special Thanks</vt:lpstr>
      <vt:lpstr>Download workshop material</vt:lpstr>
      <vt:lpstr>Contents</vt:lpstr>
      <vt:lpstr>Chapter 0</vt:lpstr>
      <vt:lpstr>What is Python?</vt:lpstr>
      <vt:lpstr>What is Python?</vt:lpstr>
      <vt:lpstr>Brief history of Python</vt:lpstr>
      <vt:lpstr>Why Python</vt:lpstr>
      <vt:lpstr>PowerPoint Presentation</vt:lpstr>
      <vt:lpstr>Few awesome examples of Python work</vt:lpstr>
      <vt:lpstr>What is Python, seriously?</vt:lpstr>
      <vt:lpstr>Getting Started</vt:lpstr>
      <vt:lpstr>Setting up Python 2.7.x</vt:lpstr>
      <vt:lpstr>Congratulations! you’re ready to code in Python</vt:lpstr>
      <vt:lpstr>Chapter I</vt:lpstr>
      <vt:lpstr>Printing text</vt:lpstr>
      <vt:lpstr>Comments in Python</vt:lpstr>
      <vt:lpstr>Few more “print” examples python</vt:lpstr>
      <vt:lpstr>Strings</vt:lpstr>
      <vt:lpstr>String slices</vt:lpstr>
      <vt:lpstr>String methods</vt:lpstr>
      <vt:lpstr>Built-in functions on strings</vt:lpstr>
      <vt:lpstr>Few examples on string operations</vt:lpstr>
      <vt:lpstr>Mutable vs immutable </vt:lpstr>
      <vt:lpstr>Variables in Python</vt:lpstr>
      <vt:lpstr>Python variable names</vt:lpstr>
      <vt:lpstr>Basic arithmetic operations</vt:lpstr>
      <vt:lpstr>You are ready for exercise 1 !!!</vt:lpstr>
      <vt:lpstr>Chapter II</vt:lpstr>
      <vt:lpstr>Data structures</vt:lpstr>
      <vt:lpstr>Lists</vt:lpstr>
      <vt:lpstr>Sets</vt:lpstr>
      <vt:lpstr>Dictionaries</vt:lpstr>
      <vt:lpstr>You are ready for exercise 2 !!!</vt:lpstr>
      <vt:lpstr>Chapter III</vt:lpstr>
      <vt:lpstr>Indentation</vt:lpstr>
      <vt:lpstr>If statements</vt:lpstr>
      <vt:lpstr>Logical expressions</vt:lpstr>
      <vt:lpstr>Comparison operators</vt:lpstr>
      <vt:lpstr>Few examples on if-else</vt:lpstr>
      <vt:lpstr>For Loop</vt:lpstr>
      <vt:lpstr>While loop</vt:lpstr>
      <vt:lpstr>Break and continue</vt:lpstr>
      <vt:lpstr>Few examples on loops</vt:lpstr>
      <vt:lpstr>Updating values inside loops</vt:lpstr>
      <vt:lpstr>You are ready for exercise 3 !!!</vt:lpstr>
      <vt:lpstr>Chapter IV</vt:lpstr>
      <vt:lpstr>Functions</vt:lpstr>
      <vt:lpstr>Functions in Python</vt:lpstr>
      <vt:lpstr>Few examples on functions</vt:lpstr>
      <vt:lpstr>Global and local scope</vt:lpstr>
      <vt:lpstr>You are ready for exercise 4 !!!</vt:lpstr>
      <vt:lpstr>Chapter V</vt:lpstr>
      <vt:lpstr>Reading files in Python</vt:lpstr>
      <vt:lpstr>Simple example (easy way)</vt:lpstr>
      <vt:lpstr>Few examples on reading files</vt:lpstr>
      <vt:lpstr>You are ready for exercise 5 !!!</vt:lpstr>
      <vt:lpstr>PowerPoint Presentation</vt:lpstr>
      <vt:lpstr>What you have learned</vt:lpstr>
      <vt:lpstr>What’s next 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BCB python workshop</dc:title>
  <dc:creator>mrbains21@gmail.com</dc:creator>
  <cp:lastModifiedBy>mrbains21@gmail.com</cp:lastModifiedBy>
  <cp:revision>455</cp:revision>
  <dcterms:created xsi:type="dcterms:W3CDTF">2018-03-11T20:36:06Z</dcterms:created>
  <dcterms:modified xsi:type="dcterms:W3CDTF">2018-03-23T19:49:13Z</dcterms:modified>
</cp:coreProperties>
</file>